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315" r:id="rId3"/>
    <p:sldId id="317" r:id="rId4"/>
    <p:sldId id="316" r:id="rId5"/>
    <p:sldId id="314" r:id="rId6"/>
    <p:sldId id="318" r:id="rId7"/>
    <p:sldId id="319" r:id="rId8"/>
    <p:sldId id="276" r:id="rId9"/>
  </p:sldIdLst>
  <p:sldSz cx="12192000" cy="6858000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6d290499c0d410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8B7"/>
    <a:srgbClr val="FFFFFF"/>
    <a:srgbClr val="A50021"/>
    <a:srgbClr val="FFF3D5"/>
    <a:srgbClr val="F9F7F0"/>
    <a:srgbClr val="CCDED3"/>
    <a:srgbClr val="C0D6C9"/>
    <a:srgbClr val="E6E6E6"/>
    <a:srgbClr val="FFF8E5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2" autoAdjust="0"/>
    <p:restoredTop sz="85615" autoAdjust="0"/>
  </p:normalViewPr>
  <p:slideViewPr>
    <p:cSldViewPr snapToGrid="0">
      <p:cViewPr varScale="1">
        <p:scale>
          <a:sx n="69" d="100"/>
          <a:sy n="69" d="100"/>
        </p:scale>
        <p:origin x="133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4128" y="20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d290499c0d410db" providerId="LiveId" clId="{C4613506-0068-4B19-B29F-4D0AB51AED4B}"/>
    <pc:docChg chg="undo redo custSel modSld">
      <pc:chgData name="" userId="6d290499c0d410db" providerId="LiveId" clId="{C4613506-0068-4B19-B29F-4D0AB51AED4B}" dt="2023-02-17T09:38:43.592" v="835" actId="20577"/>
      <pc:docMkLst>
        <pc:docMk/>
      </pc:docMkLst>
      <pc:sldChg chg="modSp">
        <pc:chgData name="" userId="6d290499c0d410db" providerId="LiveId" clId="{C4613506-0068-4B19-B29F-4D0AB51AED4B}" dt="2023-02-17T09:29:21.606" v="758" actId="20577"/>
        <pc:sldMkLst>
          <pc:docMk/>
          <pc:sldMk cId="0" sldId="261"/>
        </pc:sldMkLst>
        <pc:spChg chg="mod">
          <ac:chgData name="" userId="6d290499c0d410db" providerId="LiveId" clId="{C4613506-0068-4B19-B29F-4D0AB51AED4B}" dt="2023-02-17T09:29:21.606" v="758" actId="20577"/>
          <ac:spMkLst>
            <pc:docMk/>
            <pc:sldMk cId="0" sldId="261"/>
            <ac:spMk id="2" creationId="{092B568B-F607-3BD1-9CC1-E406A95B6B09}"/>
          </ac:spMkLst>
        </pc:spChg>
        <pc:spChg chg="mod">
          <ac:chgData name="" userId="6d290499c0d410db" providerId="LiveId" clId="{C4613506-0068-4B19-B29F-4D0AB51AED4B}" dt="2023-02-17T08:48:35.006" v="88" actId="20577"/>
          <ac:spMkLst>
            <pc:docMk/>
            <pc:sldMk cId="0" sldId="261"/>
            <ac:spMk id="24" creationId="{79389C01-E207-4808-AD89-988D31AC9DCE}"/>
          </ac:spMkLst>
        </pc:spChg>
        <pc:spChg chg="mod">
          <ac:chgData name="" userId="6d290499c0d410db" providerId="LiveId" clId="{C4613506-0068-4B19-B29F-4D0AB51AED4B}" dt="2023-02-17T08:49:43.160" v="208" actId="20577"/>
          <ac:spMkLst>
            <pc:docMk/>
            <pc:sldMk cId="0" sldId="261"/>
            <ac:spMk id="26" creationId="{D60BF8DE-06D9-4DE6-BA32-2F361568C763}"/>
          </ac:spMkLst>
        </pc:spChg>
        <pc:spChg chg="mod">
          <ac:chgData name="" userId="6d290499c0d410db" providerId="LiveId" clId="{C4613506-0068-4B19-B29F-4D0AB51AED4B}" dt="2023-02-17T09:29:11.288" v="754" actId="1038"/>
          <ac:spMkLst>
            <pc:docMk/>
            <pc:sldMk cId="0" sldId="261"/>
            <ac:spMk id="27" creationId="{A522AD56-5526-4B98-9BC9-E4EB78D80768}"/>
          </ac:spMkLst>
        </pc:spChg>
        <pc:spChg chg="mod">
          <ac:chgData name="" userId="6d290499c0d410db" providerId="LiveId" clId="{C4613506-0068-4B19-B29F-4D0AB51AED4B}" dt="2023-02-17T09:29:11.288" v="754" actId="1038"/>
          <ac:spMkLst>
            <pc:docMk/>
            <pc:sldMk cId="0" sldId="261"/>
            <ac:spMk id="30" creationId="{DA4E01DE-4119-4E1D-924E-40CCCFA5DD4C}"/>
          </ac:spMkLst>
        </pc:spChg>
        <pc:spChg chg="mod">
          <ac:chgData name="" userId="6d290499c0d410db" providerId="LiveId" clId="{C4613506-0068-4B19-B29F-4D0AB51AED4B}" dt="2023-02-17T09:28:59.237" v="750" actId="1076"/>
          <ac:spMkLst>
            <pc:docMk/>
            <pc:sldMk cId="0" sldId="261"/>
            <ac:spMk id="26629" creationId="{021AF148-3668-4AFB-814A-8BE93EC0F639}"/>
          </ac:spMkLst>
        </pc:spChg>
        <pc:spChg chg="mod">
          <ac:chgData name="" userId="6d290499c0d410db" providerId="LiveId" clId="{C4613506-0068-4B19-B29F-4D0AB51AED4B}" dt="2023-02-17T09:29:14.149" v="755" actId="14100"/>
          <ac:spMkLst>
            <pc:docMk/>
            <pc:sldMk cId="0" sldId="261"/>
            <ac:spMk id="26630" creationId="{7058421A-41A1-444F-BDD1-FD14528E5CFD}"/>
          </ac:spMkLst>
        </pc:spChg>
        <pc:picChg chg="mod">
          <ac:chgData name="" userId="6d290499c0d410db" providerId="LiveId" clId="{C4613506-0068-4B19-B29F-4D0AB51AED4B}" dt="2023-02-17T09:29:11.288" v="754" actId="1038"/>
          <ac:picMkLst>
            <pc:docMk/>
            <pc:sldMk cId="0" sldId="261"/>
            <ac:picMk id="28" creationId="{16BCDC6D-6684-45E5-B401-47F37928BD39}"/>
          </ac:picMkLst>
        </pc:picChg>
        <pc:picChg chg="mod">
          <ac:chgData name="" userId="6d290499c0d410db" providerId="LiveId" clId="{C4613506-0068-4B19-B29F-4D0AB51AED4B}" dt="2023-02-17T09:29:11.288" v="754" actId="1038"/>
          <ac:picMkLst>
            <pc:docMk/>
            <pc:sldMk cId="0" sldId="261"/>
            <ac:picMk id="31" creationId="{ABA10360-5F40-49E1-BD33-6B10A8A3AA74}"/>
          </ac:picMkLst>
        </pc:picChg>
        <pc:picChg chg="mod">
          <ac:chgData name="" userId="6d290499c0d410db" providerId="LiveId" clId="{C4613506-0068-4B19-B29F-4D0AB51AED4B}" dt="2023-02-17T09:29:11.288" v="754" actId="1038"/>
          <ac:picMkLst>
            <pc:docMk/>
            <pc:sldMk cId="0" sldId="261"/>
            <ac:picMk id="26638" creationId="{3C94DC0C-F24E-4E24-A057-2BCA0CE17C53}"/>
          </ac:picMkLst>
        </pc:picChg>
      </pc:sldChg>
      <pc:sldChg chg="modSp">
        <pc:chgData name="" userId="6d290499c0d410db" providerId="LiveId" clId="{C4613506-0068-4B19-B29F-4D0AB51AED4B}" dt="2023-02-17T09:36:18.643" v="831" actId="1076"/>
        <pc:sldMkLst>
          <pc:docMk/>
          <pc:sldMk cId="0" sldId="262"/>
        </pc:sldMkLst>
        <pc:spChg chg="mod">
          <ac:chgData name="" userId="6d290499c0d410db" providerId="LiveId" clId="{C4613506-0068-4B19-B29F-4D0AB51AED4B}" dt="2023-02-17T08:48:38.626" v="90" actId="20577"/>
          <ac:spMkLst>
            <pc:docMk/>
            <pc:sldMk cId="0" sldId="262"/>
            <ac:spMk id="2" creationId="{35117FB5-7F44-907A-715A-B9A3CBB4740A}"/>
          </ac:spMkLst>
        </pc:spChg>
        <pc:spChg chg="mod">
          <ac:chgData name="" userId="6d290499c0d410db" providerId="LiveId" clId="{C4613506-0068-4B19-B29F-4D0AB51AED4B}" dt="2023-02-17T09:35:59.601" v="824" actId="20577"/>
          <ac:spMkLst>
            <pc:docMk/>
            <pc:sldMk cId="0" sldId="262"/>
            <ac:spMk id="23" creationId="{09BDA52F-4CB0-437D-BB5A-14A15E703AD6}"/>
          </ac:spMkLst>
        </pc:spChg>
        <pc:spChg chg="mod">
          <ac:chgData name="" userId="6d290499c0d410db" providerId="LiveId" clId="{C4613506-0068-4B19-B29F-4D0AB51AED4B}" dt="2023-02-17T09:07:50.601" v="612" actId="20577"/>
          <ac:spMkLst>
            <pc:docMk/>
            <pc:sldMk cId="0" sldId="262"/>
            <ac:spMk id="31" creationId="{DAC6869F-9320-4A44-B53F-52B666D57C7E}"/>
          </ac:spMkLst>
        </pc:spChg>
        <pc:spChg chg="mod">
          <ac:chgData name="" userId="6d290499c0d410db" providerId="LiveId" clId="{C4613506-0068-4B19-B29F-4D0AB51AED4B}" dt="2023-02-17T09:30:27.084" v="783" actId="1037"/>
          <ac:spMkLst>
            <pc:docMk/>
            <pc:sldMk cId="0" sldId="262"/>
            <ac:spMk id="33" creationId="{A93B7E1A-B9C9-46DD-98B3-EF7D7FDB2CB1}"/>
          </ac:spMkLst>
        </pc:spChg>
        <pc:spChg chg="mod">
          <ac:chgData name="" userId="6d290499c0d410db" providerId="LiveId" clId="{C4613506-0068-4B19-B29F-4D0AB51AED4B}" dt="2023-02-17T09:30:27.084" v="783" actId="1037"/>
          <ac:spMkLst>
            <pc:docMk/>
            <pc:sldMk cId="0" sldId="262"/>
            <ac:spMk id="34" creationId="{353EA7B2-2CEC-4A71-AB69-8E61EF3B76DB}"/>
          </ac:spMkLst>
        </pc:spChg>
        <pc:spChg chg="mod">
          <ac:chgData name="" userId="6d290499c0d410db" providerId="LiveId" clId="{C4613506-0068-4B19-B29F-4D0AB51AED4B}" dt="2023-02-17T09:30:27.084" v="783" actId="1037"/>
          <ac:spMkLst>
            <pc:docMk/>
            <pc:sldMk cId="0" sldId="262"/>
            <ac:spMk id="40" creationId="{24576338-9051-4807-A73B-C6C3EC11E699}"/>
          </ac:spMkLst>
        </pc:spChg>
        <pc:spChg chg="mod">
          <ac:chgData name="" userId="6d290499c0d410db" providerId="LiveId" clId="{C4613506-0068-4B19-B29F-4D0AB51AED4B}" dt="2023-02-17T09:36:18.643" v="831" actId="1076"/>
          <ac:spMkLst>
            <pc:docMk/>
            <pc:sldMk cId="0" sldId="262"/>
            <ac:spMk id="43" creationId="{74F66B89-C8F1-481A-9577-428DE52B4970}"/>
          </ac:spMkLst>
        </pc:spChg>
        <pc:picChg chg="mod">
          <ac:chgData name="" userId="6d290499c0d410db" providerId="LiveId" clId="{C4613506-0068-4B19-B29F-4D0AB51AED4B}" dt="2023-02-17T09:30:27.084" v="783" actId="1037"/>
          <ac:picMkLst>
            <pc:docMk/>
            <pc:sldMk cId="0" sldId="262"/>
            <ac:picMk id="32" creationId="{8BE86923-44E2-43B9-A1B0-3F5CB48F5EF1}"/>
          </ac:picMkLst>
        </pc:picChg>
        <pc:picChg chg="mod">
          <ac:chgData name="" userId="6d290499c0d410db" providerId="LiveId" clId="{C4613506-0068-4B19-B29F-4D0AB51AED4B}" dt="2023-02-17T09:30:27.084" v="783" actId="1037"/>
          <ac:picMkLst>
            <pc:docMk/>
            <pc:sldMk cId="0" sldId="262"/>
            <ac:picMk id="35" creationId="{EFD4F47F-90EA-4964-B0ED-A3C1BD6C55E6}"/>
          </ac:picMkLst>
        </pc:picChg>
        <pc:picChg chg="mod">
          <ac:chgData name="" userId="6d290499c0d410db" providerId="LiveId" clId="{C4613506-0068-4B19-B29F-4D0AB51AED4B}" dt="2023-02-17T09:30:27.084" v="783" actId="1037"/>
          <ac:picMkLst>
            <pc:docMk/>
            <pc:sldMk cId="0" sldId="262"/>
            <ac:picMk id="41" creationId="{EE9DE32F-C0AA-4E77-89A6-3DD25F73F0E9}"/>
          </ac:picMkLst>
        </pc:picChg>
      </pc:sldChg>
      <pc:sldChg chg="modSp">
        <pc:chgData name="" userId="6d290499c0d410db" providerId="LiveId" clId="{C4613506-0068-4B19-B29F-4D0AB51AED4B}" dt="2023-02-17T09:33:32.025" v="817" actId="113"/>
        <pc:sldMkLst>
          <pc:docMk/>
          <pc:sldMk cId="0" sldId="265"/>
        </pc:sldMkLst>
        <pc:spChg chg="mod">
          <ac:chgData name="" userId="6d290499c0d410db" providerId="LiveId" clId="{C4613506-0068-4B19-B29F-4D0AB51AED4B}" dt="2023-02-17T09:31:15.672" v="798" actId="20577"/>
          <ac:spMkLst>
            <pc:docMk/>
            <pc:sldMk cId="0" sldId="265"/>
            <ac:spMk id="3" creationId="{618E4E51-E787-61AA-5D01-54D7ACF104A4}"/>
          </ac:spMkLst>
        </pc:spChg>
        <pc:spChg chg="mod">
          <ac:chgData name="" userId="6d290499c0d410db" providerId="LiveId" clId="{C4613506-0068-4B19-B29F-4D0AB51AED4B}" dt="2023-02-17T08:52:41.122" v="512" actId="20577"/>
          <ac:spMkLst>
            <pc:docMk/>
            <pc:sldMk cId="0" sldId="265"/>
            <ac:spMk id="4" creationId="{9934E17D-06E2-DAD9-4976-28022A601025}"/>
          </ac:spMkLst>
        </pc:spChg>
        <pc:spChg chg="mod">
          <ac:chgData name="" userId="6d290499c0d410db" providerId="LiveId" clId="{C4613506-0068-4B19-B29F-4D0AB51AED4B}" dt="2023-02-17T08:48:44.947" v="94" actId="20577"/>
          <ac:spMkLst>
            <pc:docMk/>
            <pc:sldMk cId="0" sldId="265"/>
            <ac:spMk id="7" creationId="{3FA79073-8F51-EFF0-56BE-EA1A8579123A}"/>
          </ac:spMkLst>
        </pc:spChg>
        <pc:spChg chg="mod">
          <ac:chgData name="" userId="6d290499c0d410db" providerId="LiveId" clId="{C4613506-0068-4B19-B29F-4D0AB51AED4B}" dt="2023-02-17T09:33:32.025" v="817" actId="113"/>
          <ac:spMkLst>
            <pc:docMk/>
            <pc:sldMk cId="0" sldId="265"/>
            <ac:spMk id="25" creationId="{4DE38FD9-CFFD-448C-9AB1-E9F3582D9EB1}"/>
          </ac:spMkLst>
        </pc:spChg>
      </pc:sldChg>
      <pc:sldChg chg="delSp modSp">
        <pc:chgData name="" userId="6d290499c0d410db" providerId="LiveId" clId="{C4613506-0068-4B19-B29F-4D0AB51AED4B}" dt="2023-02-17T07:51:59.598" v="74" actId="1036"/>
        <pc:sldMkLst>
          <pc:docMk/>
          <pc:sldMk cId="2847107811" sldId="276"/>
        </pc:sldMkLst>
        <pc:spChg chg="del">
          <ac:chgData name="" userId="6d290499c0d410db" providerId="LiveId" clId="{C4613506-0068-4B19-B29F-4D0AB51AED4B}" dt="2023-02-17T07:51:56.214" v="66" actId="478"/>
          <ac:spMkLst>
            <pc:docMk/>
            <pc:sldMk cId="2847107811" sldId="276"/>
            <ac:spMk id="4" creationId="{0E7734AC-1E81-E76D-8826-989314711565}"/>
          </ac:spMkLst>
        </pc:spChg>
        <pc:spChg chg="mod">
          <ac:chgData name="" userId="6d290499c0d410db" providerId="LiveId" clId="{C4613506-0068-4B19-B29F-4D0AB51AED4B}" dt="2023-02-17T07:51:59.598" v="74" actId="1036"/>
          <ac:spMkLst>
            <pc:docMk/>
            <pc:sldMk cId="2847107811" sldId="276"/>
            <ac:spMk id="27" creationId="{C14F9527-6C9B-463C-815F-CF8230848034}"/>
          </ac:spMkLst>
        </pc:spChg>
      </pc:sldChg>
      <pc:sldChg chg="modSp">
        <pc:chgData name="" userId="6d290499c0d410db" providerId="LiveId" clId="{C4613506-0068-4B19-B29F-4D0AB51AED4B}" dt="2023-02-17T09:38:43.592" v="835" actId="20577"/>
        <pc:sldMkLst>
          <pc:docMk/>
          <pc:sldMk cId="2472149918" sldId="303"/>
        </pc:sldMkLst>
        <pc:spChg chg="mod">
          <ac:chgData name="" userId="6d290499c0d410db" providerId="LiveId" clId="{C4613506-0068-4B19-B29F-4D0AB51AED4B}" dt="2023-02-17T09:38:43.592" v="835" actId="20577"/>
          <ac:spMkLst>
            <pc:docMk/>
            <pc:sldMk cId="2472149918" sldId="303"/>
            <ac:spMk id="6" creationId="{69C80EFD-1CCA-6BB3-CC9A-0293C2385CDC}"/>
          </ac:spMkLst>
        </pc:spChg>
        <pc:spChg chg="mod">
          <ac:chgData name="" userId="6d290499c0d410db" providerId="LiveId" clId="{C4613506-0068-4B19-B29F-4D0AB51AED4B}" dt="2023-02-17T08:48:41.990" v="92" actId="20577"/>
          <ac:spMkLst>
            <pc:docMk/>
            <pc:sldMk cId="2472149918" sldId="303"/>
            <ac:spMk id="9" creationId="{6D18FA14-D6B5-5C5A-FC9C-868E823BD6F0}"/>
          </ac:spMkLst>
        </pc:spChg>
        <pc:spChg chg="mod">
          <ac:chgData name="" userId="6d290499c0d410db" providerId="LiveId" clId="{C4613506-0068-4B19-B29F-4D0AB51AED4B}" dt="2023-02-17T09:31:01.107" v="789" actId="20577"/>
          <ac:spMkLst>
            <pc:docMk/>
            <pc:sldMk cId="2472149918" sldId="303"/>
            <ac:spMk id="29" creationId="{80C0137D-4D7A-4729-8834-3322C8A61849}"/>
          </ac:spMkLst>
        </pc:spChg>
        <pc:spChg chg="mod">
          <ac:chgData name="" userId="6d290499c0d410db" providerId="LiveId" clId="{C4613506-0068-4B19-B29F-4D0AB51AED4B}" dt="2023-02-17T09:31:07.812" v="795" actId="20577"/>
          <ac:spMkLst>
            <pc:docMk/>
            <pc:sldMk cId="2472149918" sldId="303"/>
            <ac:spMk id="35" creationId="{5930A218-B331-4A9B-8C1C-E14611DDFD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8F0D2-1DB8-4A7C-87DC-A48D0F09BB57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81A3A-E1AB-420C-8611-1F43B2F324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1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81;p1:notes">
            <a:extLst>
              <a:ext uri="{FF2B5EF4-FFF2-40B4-BE49-F238E27FC236}">
                <a16:creationId xmlns:a16="http://schemas.microsoft.com/office/drawing/2014/main" id="{67C88E65-E908-4349-94E8-EA7FFF6651D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zh-TW" sz="1100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5363" name="Google Shape;82;p1:notes">
            <a:extLst>
              <a:ext uri="{FF2B5EF4-FFF2-40B4-BE49-F238E27FC236}">
                <a16:creationId xmlns:a16="http://schemas.microsoft.com/office/drawing/2014/main" id="{D351864E-6073-4A30-BFAB-8C6C7D0F2FF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zh-TW" sz="1200" b="0" dirty="0">
              <a:solidFill>
                <a:schemeClr val="accent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1A3A-E1AB-420C-8611-1F43B2F3247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83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zh-TW" sz="1200" b="0" dirty="0">
              <a:solidFill>
                <a:schemeClr val="accent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1A3A-E1AB-420C-8611-1F43B2F3247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29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1A3A-E1AB-420C-8611-1F43B2F3247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814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1A3A-E1AB-420C-8611-1F43B2F3247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97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27;p18:notes">
            <a:extLst>
              <a:ext uri="{FF2B5EF4-FFF2-40B4-BE49-F238E27FC236}">
                <a16:creationId xmlns:a16="http://schemas.microsoft.com/office/drawing/2014/main" id="{0C07D639-8C38-47BC-BE21-CB64CB95AB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zh-TW" altLang="zh-TW" sz="110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5603" name="Google Shape;128;p18:notes">
            <a:extLst>
              <a:ext uri="{FF2B5EF4-FFF2-40B4-BE49-F238E27FC236}">
                <a16:creationId xmlns:a16="http://schemas.microsoft.com/office/drawing/2014/main" id="{7F2A7D50-9ED9-43C0-983C-7FC9A9ABB94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1A3A-E1AB-420C-8611-1F43B2F3247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52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3018DF-D429-3F44-8959-5B83F336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8A8AC-8AE2-4A32-95DD-8F1099F059BB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B9912A-D500-6C47-9FBB-904B4DCB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D5BAA5-8B3F-004A-B0B1-C98D6B1A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5704-FE60-43FD-843C-FF7C769DE4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79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129C03-913E-1543-9BAC-56F444691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8A8AC-8AE2-4A32-95DD-8F1099F059BB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1282D7-139D-C94F-8FDF-34CB5AA0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DD6FC3-F4F0-944A-BD84-FD92FDB1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5704-FE60-43FD-843C-FF7C769DE4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13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46CC67-8F73-6148-AD39-CAA52D77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8A8AC-8AE2-4A32-95DD-8F1099F059BB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73D579-43F4-1640-BD3C-05B0164C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005C4D-73C1-E14E-BDAB-82648F67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5704-FE60-43FD-843C-FF7C769DE4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34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321F96-910E-C142-ABEA-490E50EC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8A8AC-8AE2-4A32-95DD-8F1099F059BB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B77257-A15B-DB47-8E2B-DF1588E2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BC6A56-0056-7C43-842C-1B8DD898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5704-FE60-43FD-843C-FF7C769DE4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00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A06D60-8694-1D49-AC01-EB4BDC84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8A8AC-8AE2-4A32-95DD-8F1099F059BB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E6E32E-446C-674E-A5DF-842007BE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D3A91A-8356-5C41-8924-B939C300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5704-FE60-43FD-843C-FF7C769DE4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18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4BA6B62D-45D6-D144-B7A6-690F88A4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8A8AC-8AE2-4A32-95DD-8F1099F059BB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BB3C90D5-414D-FB42-846A-54C4D035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749ED65A-3947-C44B-A1BE-A80C23B6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5704-FE60-43FD-843C-FF7C769DE4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70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64707414-AC7C-5A4E-A7AA-DBED5058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8A8AC-8AE2-4A32-95DD-8F1099F059BB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F157F1B4-FFBD-934D-BAFF-6AF557A0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5ADCB6A0-00DF-4748-9840-96ED94CC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5704-FE60-43FD-843C-FF7C769DE4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90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6FFAD76E-CF06-4F4C-8E99-EF7842DD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8A8AC-8AE2-4A32-95DD-8F1099F059BB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68A08898-8758-3940-A381-2905A5EB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AD89D7FA-C31F-A448-A52F-BB101F06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5704-FE60-43FD-843C-FF7C769DE4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64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1254408A-EB3E-DA43-96DE-8C79C991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8A8AC-8AE2-4A32-95DD-8F1099F059BB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A66F7486-C6B2-6542-8D9C-C88E771D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9EED96F3-F1E3-2648-AB79-C0EA7D16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5704-FE60-43FD-843C-FF7C769DE4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91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DE8A38A3-82E0-724E-BE02-EE276D5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8A8AC-8AE2-4A32-95DD-8F1099F059BB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A266D3BF-6A10-F442-BFD7-2FBCC893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F0FA7706-D0F7-F34D-B988-69527AEC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5704-FE60-43FD-843C-FF7C769DE4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2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0CB7E6DD-2F3A-7944-94CA-112D9F42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8A8AC-8AE2-4A32-95DD-8F1099F059BB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4A3EC071-5749-A846-A2C2-C3567D8D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68F338DA-CC58-B444-9560-056CF11E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5704-FE60-43FD-843C-FF7C769DE4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84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FFAA8B75-F4DA-5341-B05E-9F5959B1C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6B7DE19C-920D-4F41-BBD9-1E7C2C260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E7D411-AB65-0745-A2EE-A3520ADE5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F578A8AC-8AE2-4A32-95DD-8F1099F059BB}" type="datetimeFigureOut">
              <a:rPr lang="zh-TW" altLang="en-US" smtClean="0"/>
              <a:t>2024/6/26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DF764A-C445-4247-B62F-EACF009B0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95253E-E08E-F240-ADA5-89F30D41F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C845704-FE60-43FD-843C-FF7C769DE4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39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w.ntu.edu.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ntucsw@ntu.edu.tw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85;p1">
            <a:extLst>
              <a:ext uri="{FF2B5EF4-FFF2-40B4-BE49-F238E27FC236}">
                <a16:creationId xmlns:a16="http://schemas.microsoft.com/office/drawing/2014/main" id="{6E74A170-AB3E-40A2-A574-714C82720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69" y="2311487"/>
            <a:ext cx="10431462" cy="17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548235"/>
              </a:buClr>
              <a:buSzPts val="3000"/>
              <a:buFont typeface="Times New Roman" panose="02020603050405020304" pitchFamily="18" charset="0"/>
              <a:buNone/>
            </a:pPr>
            <a:r>
              <a:rPr lang="en-US" altLang="zh-TW" sz="5400" b="1" dirty="0">
                <a:solidFill>
                  <a:schemeClr val="tx1"/>
                </a:solidFill>
                <a:latin typeface="+mn-lt"/>
                <a:ea typeface="Yuanti TC" panose="02010600040101010101" pitchFamily="2" charset="-120"/>
                <a:sym typeface="Times New Roman" panose="02020603050405020304" pitchFamily="18" charset="0"/>
              </a:rPr>
              <a:t>INTRODUCTION OF</a:t>
            </a:r>
          </a:p>
          <a:p>
            <a:pPr algn="ctr" eaLnBrk="1" hangingPunct="1">
              <a:buClr>
                <a:srgbClr val="548235"/>
              </a:buClr>
              <a:buSzPts val="3000"/>
              <a:buFont typeface="Times New Roman" panose="02020603050405020304" pitchFamily="18" charset="0"/>
              <a:buNone/>
            </a:pP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Yuanti TC" panose="02010600040101010101" pitchFamily="2" charset="-120"/>
                <a:sym typeface="Times New Roman" panose="02020603050405020304" pitchFamily="18" charset="0"/>
              </a:rPr>
              <a:t>CENTER FOR STUDENT WELL-BEING</a:t>
            </a:r>
            <a:endParaRPr lang="en-US" altLang="zh-TW" sz="1600" b="1" dirty="0">
              <a:solidFill>
                <a:schemeClr val="accent6">
                  <a:lumMod val="75000"/>
                </a:schemeClr>
              </a:solidFill>
              <a:latin typeface="+mn-lt"/>
              <a:ea typeface="Yuanti TC" panose="02010600040101010101" pitchFamily="2" charset="-120"/>
              <a:sym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6CBF3FB-6833-F192-E7BB-71D2D19C51EE}"/>
              </a:ext>
            </a:extLst>
          </p:cNvPr>
          <p:cNvSpPr txBox="1"/>
          <p:nvPr/>
        </p:nvSpPr>
        <p:spPr>
          <a:xfrm>
            <a:off x="3045995" y="4992562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548235"/>
              </a:buClr>
              <a:buSzPts val="3000"/>
            </a:pPr>
            <a:r>
              <a:rPr lang="en-US" altLang="zh-TW" sz="1800" b="1" dirty="0">
                <a:solidFill>
                  <a:schemeClr val="tx1"/>
                </a:solidFill>
                <a:ea typeface="微軟正黑體" panose="020B0604030504040204" pitchFamily="34" charset="-120"/>
                <a:sym typeface="Times New Roman" panose="02020603050405020304" pitchFamily="18" charset="0"/>
              </a:rPr>
              <a:t>Center for Student Well-Being</a:t>
            </a:r>
            <a:r>
              <a:rPr lang="zh-TW" altLang="en-US" sz="1800" b="1" dirty="0">
                <a:solidFill>
                  <a:schemeClr val="tx1"/>
                </a:solidFill>
                <a:ea typeface="微軟正黑體" panose="020B0604030504040204" pitchFamily="34" charset="-120"/>
                <a:sym typeface="標楷體" panose="03000509000000000000" pitchFamily="65" charset="-120"/>
              </a:rPr>
              <a:t>：</a:t>
            </a:r>
            <a:r>
              <a:rPr lang="en-US" altLang="zh-TW" b="1" dirty="0">
                <a:solidFill>
                  <a:schemeClr val="accent1"/>
                </a:solidFill>
                <a:ea typeface="微軟正黑體" panose="020B0604030504040204" pitchFamily="34" charset="-120"/>
                <a:sym typeface="標楷體" panose="03000509000000000000" pitchFamily="65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https://csw.ntu.edu.tw/</a:t>
            </a:r>
            <a:endParaRPr lang="en-US" altLang="zh-TW" sz="1800" b="1" dirty="0">
              <a:solidFill>
                <a:schemeClr val="accent1"/>
              </a:solidFill>
              <a:ea typeface="微軟正黑體" panose="020B0604030504040204" pitchFamily="34" charset="-120"/>
              <a:sym typeface="標楷體" panose="03000509000000000000" pitchFamily="65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D4DD0-498F-4479-A8F9-BDEBC168D37C}"/>
              </a:ext>
            </a:extLst>
          </p:cNvPr>
          <p:cNvSpPr txBox="1"/>
          <p:nvPr/>
        </p:nvSpPr>
        <p:spPr>
          <a:xfrm>
            <a:off x="9626291" y="6222821"/>
            <a:ext cx="2294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Version of June 113</a:t>
            </a:r>
            <a:endParaRPr lang="en-MY" sz="1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253BDBAE-F45F-49D2-AEE0-98884822DD83}"/>
              </a:ext>
            </a:extLst>
          </p:cNvPr>
          <p:cNvSpPr txBox="1"/>
          <p:nvPr/>
        </p:nvSpPr>
        <p:spPr>
          <a:xfrm>
            <a:off x="1027113" y="467738"/>
            <a:ext cx="800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accent1"/>
                </a:solidFill>
                <a:ea typeface="Klee One SemiBold" pitchFamily="2" charset="-120"/>
                <a:cs typeface="Klee One SemiBold" pitchFamily="2" charset="-120"/>
              </a:rPr>
              <a:t>Center</a:t>
            </a:r>
            <a:r>
              <a:rPr lang="zh-TW" altLang="en-US" sz="3600" b="1" dirty="0">
                <a:solidFill>
                  <a:schemeClr val="accent1"/>
                </a:solidFill>
                <a:ea typeface="Klee One SemiBold" pitchFamily="2" charset="-120"/>
                <a:cs typeface="Klee One SemiBold" pitchFamily="2" charset="-120"/>
              </a:rPr>
              <a:t> </a:t>
            </a:r>
            <a:r>
              <a:rPr lang="en-US" altLang="zh-TW" sz="3600" b="1" dirty="0">
                <a:solidFill>
                  <a:schemeClr val="accent1"/>
                </a:solidFill>
                <a:ea typeface="Klee One SemiBold" pitchFamily="2" charset="-120"/>
                <a:cs typeface="Klee One SemiBold" pitchFamily="2" charset="-120"/>
              </a:rPr>
              <a:t>for </a:t>
            </a:r>
            <a:r>
              <a:rPr lang="en-US" altLang="zh-TW" sz="3600" b="1" dirty="0">
                <a:solidFill>
                  <a:srgbClr val="0070C0"/>
                </a:solidFill>
                <a:ea typeface="Klee One SemiBold" pitchFamily="2" charset="-120"/>
                <a:cs typeface="Klee One SemiBold" pitchFamily="2" charset="-120"/>
              </a:rPr>
              <a:t>Student</a:t>
            </a:r>
            <a:r>
              <a:rPr lang="en-US" altLang="zh-TW" sz="3600" b="1" dirty="0">
                <a:solidFill>
                  <a:schemeClr val="accent1"/>
                </a:solidFill>
                <a:ea typeface="Klee One SemiBold" pitchFamily="2" charset="-120"/>
                <a:cs typeface="Klee One SemiBold" pitchFamily="2" charset="-120"/>
              </a:rPr>
              <a:t> Well-Being </a:t>
            </a:r>
            <a:r>
              <a:rPr lang="zh-TW" altLang="en-US" sz="3200" b="1" dirty="0">
                <a:solidFill>
                  <a:schemeClr val="accent1"/>
                </a:solidFill>
                <a:latin typeface="Yuanti TC" panose="02010600040101010101" pitchFamily="2" charset="-120"/>
                <a:ea typeface="Yuanti TC" panose="02010600040101010101" pitchFamily="2" charset="-120"/>
                <a:cs typeface="Klee One SemiBold" pitchFamily="2" charset="-120"/>
              </a:rPr>
              <a:t>學輔中心</a:t>
            </a:r>
          </a:p>
        </p:txBody>
      </p:sp>
      <p:cxnSp>
        <p:nvCxnSpPr>
          <p:cNvPr id="7" name="Google Shape;138;p6">
            <a:extLst>
              <a:ext uri="{FF2B5EF4-FFF2-40B4-BE49-F238E27FC236}">
                <a16:creationId xmlns:a16="http://schemas.microsoft.com/office/drawing/2014/main" id="{1D220265-8A59-4881-9E69-F0D1D3B043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7113" y="1330808"/>
            <a:ext cx="10796079" cy="0"/>
          </a:xfrm>
          <a:prstGeom prst="straightConnector1">
            <a:avLst/>
          </a:prstGeom>
          <a:noFill/>
          <a:ln w="38100">
            <a:solidFill>
              <a:srgbClr val="C0D6C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bject 4">
            <a:extLst>
              <a:ext uri="{FF2B5EF4-FFF2-40B4-BE49-F238E27FC236}">
                <a16:creationId xmlns:a16="http://schemas.microsoft.com/office/drawing/2014/main" id="{C6D9CD69-3A4C-4BB7-A257-ECFC5F37A4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43467" y="280952"/>
            <a:ext cx="2879725" cy="8556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9pPr>
          </a:lstStyle>
          <a:p>
            <a:endParaRPr lang="zh-TW" altLang="zh-TW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45C8D55-774F-4B98-81BF-F4C7DE22D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113" y="1547548"/>
            <a:ext cx="9802468" cy="46043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zh-TW" dirty="0"/>
              <a:t>Founded in Feb. 2021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zh-TW" dirty="0"/>
              <a:t>Consists of </a:t>
            </a:r>
            <a:r>
              <a:rPr lang="en-US" altLang="zh-TW" b="1" dirty="0">
                <a:solidFill>
                  <a:schemeClr val="accent1"/>
                </a:solidFill>
                <a:ea typeface="微軟正黑體" panose="020B0604030504040204" pitchFamily="34" charset="-120"/>
              </a:rPr>
              <a:t>1 Director, 1 Counselor, and 11 Consulting Specialists Stationed in every college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zh-TW" dirty="0"/>
              <a:t>Role of the Center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altLang="zh-TW" sz="2600" dirty="0"/>
              <a:t>serve </a:t>
            </a:r>
            <a:r>
              <a:rPr lang="en-US" altLang="zh-TW" sz="2600" b="1" dirty="0">
                <a:solidFill>
                  <a:schemeClr val="accent1"/>
                </a:solidFill>
                <a:ea typeface="微軟正黑體" panose="020B0604030504040204" pitchFamily="34" charset="-120"/>
              </a:rPr>
              <a:t>as students’ advisors </a:t>
            </a:r>
            <a:r>
              <a:rPr lang="en-US" altLang="zh-TW" sz="2600" dirty="0"/>
              <a:t>for campus adaptation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altLang="zh-TW" sz="2600" b="1" dirty="0">
                <a:solidFill>
                  <a:schemeClr val="accent1"/>
                </a:solidFill>
                <a:ea typeface="微軟正黑體" panose="020B0604030504040204" pitchFamily="34" charset="-120"/>
              </a:rPr>
              <a:t>provide consultations </a:t>
            </a:r>
            <a:r>
              <a:rPr lang="en-US" altLang="zh-TW" sz="2600" dirty="0"/>
              <a:t>as primary prevention interventions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altLang="zh-TW" sz="2600" b="1" dirty="0">
                <a:solidFill>
                  <a:schemeClr val="accent1"/>
                </a:solidFill>
                <a:ea typeface="微軟正黑體" panose="020B0604030504040204" pitchFamily="34" charset="-120"/>
              </a:rPr>
              <a:t>coordinate relevant resources and arrange referrals</a:t>
            </a:r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314446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138;p6">
            <a:extLst>
              <a:ext uri="{FF2B5EF4-FFF2-40B4-BE49-F238E27FC236}">
                <a16:creationId xmlns:a16="http://schemas.microsoft.com/office/drawing/2014/main" id="{1D220265-8A59-4881-9E69-F0D1D3B043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7113" y="1330808"/>
            <a:ext cx="10796079" cy="0"/>
          </a:xfrm>
          <a:prstGeom prst="straightConnector1">
            <a:avLst/>
          </a:prstGeom>
          <a:noFill/>
          <a:ln w="38100">
            <a:solidFill>
              <a:srgbClr val="C0D6C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bject 4">
            <a:extLst>
              <a:ext uri="{FF2B5EF4-FFF2-40B4-BE49-F238E27FC236}">
                <a16:creationId xmlns:a16="http://schemas.microsoft.com/office/drawing/2014/main" id="{C6D9CD69-3A4C-4BB7-A257-ECFC5F37A4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43467" y="280952"/>
            <a:ext cx="2879725" cy="8556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9pPr>
          </a:lstStyle>
          <a:p>
            <a:endParaRPr lang="zh-TW" altLang="zh-TW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2DE2BA-3375-4BCB-848F-4AB1179D2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r="1631" b="3772"/>
          <a:stretch/>
        </p:blipFill>
        <p:spPr>
          <a:xfrm>
            <a:off x="290750" y="11149"/>
            <a:ext cx="11613443" cy="5430645"/>
          </a:xfrm>
        </p:spPr>
      </p:pic>
    </p:spTree>
    <p:extLst>
      <p:ext uri="{BB962C8B-B14F-4D97-AF65-F5344CB8AC3E}">
        <p14:creationId xmlns:p14="http://schemas.microsoft.com/office/powerpoint/2010/main" val="330192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>
            <a:extLst>
              <a:ext uri="{FF2B5EF4-FFF2-40B4-BE49-F238E27FC236}">
                <a16:creationId xmlns:a16="http://schemas.microsoft.com/office/drawing/2014/main" id="{2B785E32-BC24-9A4F-9487-D44577A5A227}"/>
              </a:ext>
            </a:extLst>
          </p:cNvPr>
          <p:cNvSpPr/>
          <p:nvPr/>
        </p:nvSpPr>
        <p:spPr>
          <a:xfrm>
            <a:off x="282575" y="5813425"/>
            <a:ext cx="6465888" cy="779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53BDBAE-F45F-49D2-AEE0-98884822DD83}"/>
              </a:ext>
            </a:extLst>
          </p:cNvPr>
          <p:cNvSpPr txBox="1"/>
          <p:nvPr/>
        </p:nvSpPr>
        <p:spPr>
          <a:xfrm>
            <a:off x="1027113" y="467738"/>
            <a:ext cx="80042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TW" sz="3400" b="1" dirty="0">
                <a:solidFill>
                  <a:schemeClr val="accent1"/>
                </a:solidFill>
                <a:ea typeface="Klee One SemiBold" pitchFamily="2" charset="-120"/>
              </a:rPr>
              <a:t>Consulting Specialist: Our Role and Work</a:t>
            </a:r>
            <a:endParaRPr lang="zh-TW" altLang="en-US" sz="3400" b="1" dirty="0">
              <a:solidFill>
                <a:schemeClr val="accent1"/>
              </a:solidFill>
              <a:ea typeface="Klee One SemiBold" pitchFamily="2" charset="-120"/>
            </a:endParaRPr>
          </a:p>
        </p:txBody>
      </p:sp>
      <p:cxnSp>
        <p:nvCxnSpPr>
          <p:cNvPr id="7" name="Google Shape;138;p6">
            <a:extLst>
              <a:ext uri="{FF2B5EF4-FFF2-40B4-BE49-F238E27FC236}">
                <a16:creationId xmlns:a16="http://schemas.microsoft.com/office/drawing/2014/main" id="{1D220265-8A59-4881-9E69-F0D1D3B043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7113" y="1330808"/>
            <a:ext cx="10796079" cy="0"/>
          </a:xfrm>
          <a:prstGeom prst="straightConnector1">
            <a:avLst/>
          </a:prstGeom>
          <a:noFill/>
          <a:ln w="38100">
            <a:solidFill>
              <a:srgbClr val="C0D6C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bject 4">
            <a:extLst>
              <a:ext uri="{FF2B5EF4-FFF2-40B4-BE49-F238E27FC236}">
                <a16:creationId xmlns:a16="http://schemas.microsoft.com/office/drawing/2014/main" id="{C6D9CD69-3A4C-4BB7-A257-ECFC5F37A4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19938" y="280953"/>
            <a:ext cx="2303254" cy="68437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9pPr>
          </a:lstStyle>
          <a:p>
            <a:endParaRPr lang="zh-TW" altLang="zh-TW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620C315-39D0-1944-B596-B7A9BAB73BD1}"/>
              </a:ext>
            </a:extLst>
          </p:cNvPr>
          <p:cNvGrpSpPr/>
          <p:nvPr/>
        </p:nvGrpSpPr>
        <p:grpSpPr>
          <a:xfrm>
            <a:off x="703400" y="1083291"/>
            <a:ext cx="11119692" cy="5448351"/>
            <a:chOff x="1010557" y="1092869"/>
            <a:chExt cx="11119692" cy="5448351"/>
          </a:xfrm>
        </p:grpSpPr>
        <p:sp>
          <p:nvSpPr>
            <p:cNvPr id="57" name="文字方塊 220">
              <a:extLst>
                <a:ext uri="{FF2B5EF4-FFF2-40B4-BE49-F238E27FC236}">
                  <a16:creationId xmlns:a16="http://schemas.microsoft.com/office/drawing/2014/main" id="{92A2971C-8B59-2243-9D18-02BF06E11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635398" y="59683"/>
              <a:ext cx="461665" cy="25280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" altLang="zh-TW" sz="1800" dirty="0">
                  <a:ln w="3175">
                    <a:noFill/>
                  </a:ln>
                  <a:solidFill>
                    <a:srgbClr val="EFAB94"/>
                  </a:solidFill>
                  <a:effectLst>
                    <a:outerShdw blurRad="63500" sx="102000" sy="102000" algn="ctr" rotWithShape="0">
                      <a:schemeClr val="bg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off-campus</a:t>
              </a:r>
              <a:r>
                <a:rPr lang="zh-TW" altLang="en-US" sz="1800" dirty="0">
                  <a:ln w="3175">
                    <a:noFill/>
                  </a:ln>
                  <a:solidFill>
                    <a:srgbClr val="EFAB94"/>
                  </a:solidFill>
                  <a:effectLst>
                    <a:outerShdw blurRad="63500" sx="102000" sy="102000" algn="ctr" rotWithShape="0">
                      <a:schemeClr val="bg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" altLang="zh-TW" sz="1800" dirty="0">
                  <a:ln w="3175">
                    <a:noFill/>
                  </a:ln>
                  <a:solidFill>
                    <a:srgbClr val="EFAB94"/>
                  </a:solidFill>
                  <a:effectLst>
                    <a:outerShdw blurRad="63500" sx="102000" sy="102000" algn="ctr" rotWithShape="0">
                      <a:schemeClr val="bg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resources</a:t>
              </a:r>
              <a:endParaRPr lang="zh-TW" altLang="en-US" sz="1800" dirty="0">
                <a:ln w="3175">
                  <a:noFill/>
                </a:ln>
                <a:solidFill>
                  <a:srgbClr val="EFAB94"/>
                </a:solidFill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58" name="直線單箭頭接點 109">
              <a:extLst>
                <a:ext uri="{FF2B5EF4-FFF2-40B4-BE49-F238E27FC236}">
                  <a16:creationId xmlns:a16="http://schemas.microsoft.com/office/drawing/2014/main" id="{57766E8F-D530-DA4D-BBCA-9B279B6DC6A8}"/>
                </a:ext>
              </a:extLst>
            </p:cNvPr>
            <p:cNvCxnSpPr>
              <a:cxnSpLocks/>
            </p:cNvCxnSpPr>
            <p:nvPr/>
          </p:nvCxnSpPr>
          <p:spPr>
            <a:xfrm>
              <a:off x="2739103" y="2227481"/>
              <a:ext cx="2185987" cy="0"/>
            </a:xfrm>
            <a:prstGeom prst="straightConnector1">
              <a:avLst/>
            </a:prstGeom>
            <a:ln w="28575">
              <a:solidFill>
                <a:srgbClr val="296F6D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109">
              <a:extLst>
                <a:ext uri="{FF2B5EF4-FFF2-40B4-BE49-F238E27FC236}">
                  <a16:creationId xmlns:a16="http://schemas.microsoft.com/office/drawing/2014/main" id="{21A2F988-5AA7-4648-BE54-E4AA15371510}"/>
                </a:ext>
              </a:extLst>
            </p:cNvPr>
            <p:cNvCxnSpPr>
              <a:cxnSpLocks/>
            </p:cNvCxnSpPr>
            <p:nvPr/>
          </p:nvCxnSpPr>
          <p:spPr>
            <a:xfrm>
              <a:off x="2739103" y="3059331"/>
              <a:ext cx="2185987" cy="0"/>
            </a:xfrm>
            <a:prstGeom prst="straightConnector1">
              <a:avLst/>
            </a:prstGeom>
            <a:ln w="28575">
              <a:solidFill>
                <a:srgbClr val="296F6D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橢圓 59">
              <a:extLst>
                <a:ext uri="{FF2B5EF4-FFF2-40B4-BE49-F238E27FC236}">
                  <a16:creationId xmlns:a16="http://schemas.microsoft.com/office/drawing/2014/main" id="{D1E90857-31A3-5A4B-A81E-7DBE1A2FB357}"/>
                </a:ext>
              </a:extLst>
            </p:cNvPr>
            <p:cNvSpPr/>
            <p:nvPr/>
          </p:nvSpPr>
          <p:spPr>
            <a:xfrm>
              <a:off x="1010557" y="2247476"/>
              <a:ext cx="1467515" cy="831184"/>
            </a:xfrm>
            <a:prstGeom prst="ellipse">
              <a:avLst/>
            </a:prstGeom>
            <a:noFill/>
            <a:ln w="28575">
              <a:solidFill>
                <a:srgbClr val="296F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1" name="群組 72">
              <a:extLst>
                <a:ext uri="{FF2B5EF4-FFF2-40B4-BE49-F238E27FC236}">
                  <a16:creationId xmlns:a16="http://schemas.microsoft.com/office/drawing/2014/main" id="{9E9125E9-E9F6-E048-AA53-EFCCA8756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5740" y="1797268"/>
              <a:ext cx="3546475" cy="1843088"/>
              <a:chOff x="4312882" y="3295651"/>
              <a:chExt cx="3546765" cy="1842652"/>
            </a:xfrm>
          </p:grpSpPr>
          <p:sp>
            <p:nvSpPr>
              <p:cNvPr id="136" name="矩形: 圓角 3">
                <a:extLst>
                  <a:ext uri="{FF2B5EF4-FFF2-40B4-BE49-F238E27FC236}">
                    <a16:creationId xmlns:a16="http://schemas.microsoft.com/office/drawing/2014/main" id="{37C5307E-C05A-454A-9387-4561BE76D056}"/>
                  </a:ext>
                </a:extLst>
              </p:cNvPr>
              <p:cNvSpPr/>
              <p:nvPr/>
            </p:nvSpPr>
            <p:spPr>
              <a:xfrm>
                <a:off x="4312882" y="3295651"/>
                <a:ext cx="3546765" cy="1842652"/>
              </a:xfrm>
              <a:prstGeom prst="roundRect">
                <a:avLst/>
              </a:prstGeom>
              <a:noFill/>
              <a:ln w="28575">
                <a:solidFill>
                  <a:srgbClr val="296F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37" name="文字方塊 136">
                <a:extLst>
                  <a:ext uri="{FF2B5EF4-FFF2-40B4-BE49-F238E27FC236}">
                    <a16:creationId xmlns:a16="http://schemas.microsoft.com/office/drawing/2014/main" id="{6614F23A-0496-0648-A475-07AAE487024B}"/>
                  </a:ext>
                </a:extLst>
              </p:cNvPr>
              <p:cNvSpPr txBox="1"/>
              <p:nvPr/>
            </p:nvSpPr>
            <p:spPr>
              <a:xfrm>
                <a:off x="4446652" y="3483410"/>
                <a:ext cx="3358887" cy="45386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" altLang="zh-TW" sz="2350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Consulting Specialists</a:t>
                </a:r>
                <a:endParaRPr lang="zh-TW" altLang="en-US" sz="235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8" name="文字方塊 76">
                <a:extLst>
                  <a:ext uri="{FF2B5EF4-FFF2-40B4-BE49-F238E27FC236}">
                    <a16:creationId xmlns:a16="http://schemas.microsoft.com/office/drawing/2014/main" id="{FB7CC62C-DE25-FB47-BCB3-4AC292D204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5548" y="3964497"/>
                <a:ext cx="2835688" cy="1000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00"/>
                  </a:spcBef>
                  <a:spcAft>
                    <a:spcPts val="200"/>
                  </a:spcAft>
                  <a:buFont typeface="Calibri Light" panose="020F0302020204030204" pitchFamily="34" charset="0"/>
                  <a:buAutoNum type="arabicPeriod"/>
                </a:pPr>
                <a:r>
                  <a:rPr lang="en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Assessment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  <a:spcAft>
                    <a:spcPts val="200"/>
                  </a:spcAft>
                  <a:buFont typeface="Calibri Light" panose="020F0302020204030204" pitchFamily="34" charset="0"/>
                  <a:buAutoNum type="arabicPeriod"/>
                </a:pPr>
                <a:r>
                  <a:rPr lang="en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Empowerment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  <a:spcAft>
                    <a:spcPts val="200"/>
                  </a:spcAft>
                  <a:buFont typeface="Calibri Light" panose="020F0302020204030204" pitchFamily="34" charset="0"/>
                  <a:buAutoNum type="arabicPeriod"/>
                </a:pPr>
                <a:r>
                  <a:rPr lang="en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Referral arrangement</a:t>
                </a:r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2" name="群組 61">
              <a:extLst>
                <a:ext uri="{FF2B5EF4-FFF2-40B4-BE49-F238E27FC236}">
                  <a16:creationId xmlns:a16="http://schemas.microsoft.com/office/drawing/2014/main" id="{6DAC0063-C033-E945-B08A-08E01F2CE29E}"/>
                </a:ext>
              </a:extLst>
            </p:cNvPr>
            <p:cNvGrpSpPr/>
            <p:nvPr/>
          </p:nvGrpSpPr>
          <p:grpSpPr>
            <a:xfrm rot="16200000">
              <a:off x="3579200" y="2197011"/>
              <a:ext cx="461665" cy="1663026"/>
              <a:chOff x="4739964" y="1541963"/>
              <a:chExt cx="461665" cy="1312334"/>
            </a:xfrm>
            <a:solidFill>
              <a:srgbClr val="C0D6CA"/>
            </a:solidFill>
          </p:grpSpPr>
          <p:sp>
            <p:nvSpPr>
              <p:cNvPr id="134" name="矩形: 圓角 29">
                <a:extLst>
                  <a:ext uri="{FF2B5EF4-FFF2-40B4-BE49-F238E27FC236}">
                    <a16:creationId xmlns:a16="http://schemas.microsoft.com/office/drawing/2014/main" id="{71927C8C-5AF8-084B-8D06-07DCE15BFC63}"/>
                  </a:ext>
                </a:extLst>
              </p:cNvPr>
              <p:cNvSpPr/>
              <p:nvPr/>
            </p:nvSpPr>
            <p:spPr>
              <a:xfrm>
                <a:off x="4758048" y="1541963"/>
                <a:ext cx="425450" cy="1312334"/>
              </a:xfrm>
              <a:prstGeom prst="round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35" name="文字方塊 134">
                <a:extLst>
                  <a:ext uri="{FF2B5EF4-FFF2-40B4-BE49-F238E27FC236}">
                    <a16:creationId xmlns:a16="http://schemas.microsoft.com/office/drawing/2014/main" id="{E3D0577E-E345-5D45-94AD-346704548362}"/>
                  </a:ext>
                </a:extLst>
              </p:cNvPr>
              <p:cNvSpPr txBox="1"/>
              <p:nvPr/>
            </p:nvSpPr>
            <p:spPr>
              <a:xfrm>
                <a:off x="4739964" y="1600894"/>
                <a:ext cx="461665" cy="120260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eaVert" wrap="square">
                <a:spAutoFit/>
              </a:bodyPr>
              <a:lstStyle/>
              <a:p>
                <a:pPr algn="dist">
                  <a:defRPr/>
                </a:pPr>
                <a:r>
                  <a:rPr lang="en" altLang="zh-TW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Staff</a:t>
                </a:r>
                <a:r>
                  <a:rPr lang="zh-TW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" altLang="zh-TW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Referral</a:t>
                </a:r>
                <a:endParaRPr lang="zh-TW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3" name="群組 88">
              <a:extLst>
                <a:ext uri="{FF2B5EF4-FFF2-40B4-BE49-F238E27FC236}">
                  <a16:creationId xmlns:a16="http://schemas.microsoft.com/office/drawing/2014/main" id="{963A4A2F-E4ED-0C46-BAE1-FD203F7C52A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421493" y="1425792"/>
              <a:ext cx="738664" cy="1662113"/>
              <a:chOff x="4588584" y="1541963"/>
              <a:chExt cx="738188" cy="1312334"/>
            </a:xfrm>
          </p:grpSpPr>
          <p:sp>
            <p:nvSpPr>
              <p:cNvPr id="132" name="矩形: 圓角 33">
                <a:extLst>
                  <a:ext uri="{FF2B5EF4-FFF2-40B4-BE49-F238E27FC236}">
                    <a16:creationId xmlns:a16="http://schemas.microsoft.com/office/drawing/2014/main" id="{9F09A9D2-BA51-004A-A07C-7DC6F8902D18}"/>
                  </a:ext>
                </a:extLst>
              </p:cNvPr>
              <p:cNvSpPr/>
              <p:nvPr/>
            </p:nvSpPr>
            <p:spPr>
              <a:xfrm>
                <a:off x="4616954" y="1541963"/>
                <a:ext cx="709817" cy="1312334"/>
              </a:xfrm>
              <a:prstGeom prst="roundRect">
                <a:avLst/>
              </a:prstGeom>
              <a:solidFill>
                <a:srgbClr val="C0D6CA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33" name="文字方塊 132">
                <a:extLst>
                  <a:ext uri="{FF2B5EF4-FFF2-40B4-BE49-F238E27FC236}">
                    <a16:creationId xmlns:a16="http://schemas.microsoft.com/office/drawing/2014/main" id="{84DC966F-9B25-8243-BE11-7332AA608527}"/>
                  </a:ext>
                </a:extLst>
              </p:cNvPr>
              <p:cNvSpPr txBox="1"/>
              <p:nvPr/>
            </p:nvSpPr>
            <p:spPr>
              <a:xfrm>
                <a:off x="4588584" y="1606411"/>
                <a:ext cx="738188" cy="120955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eaVert">
                <a:spAutoFit/>
              </a:bodyPr>
              <a:lstStyle/>
              <a:p>
                <a:pPr algn="ctr">
                  <a:defRPr/>
                </a:pPr>
                <a:r>
                  <a:rPr lang="en" altLang="zh-TW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Reservation</a:t>
                </a:r>
                <a:r>
                  <a:rPr lang="zh-TW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walk in</a:t>
                </a:r>
                <a:endParaRPr lang="zh-TW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4" name="群組 63">
              <a:extLst>
                <a:ext uri="{FF2B5EF4-FFF2-40B4-BE49-F238E27FC236}">
                  <a16:creationId xmlns:a16="http://schemas.microsoft.com/office/drawing/2014/main" id="{D8DA6C54-649C-5843-9684-7237B3B008E0}"/>
                </a:ext>
              </a:extLst>
            </p:cNvPr>
            <p:cNvGrpSpPr/>
            <p:nvPr/>
          </p:nvGrpSpPr>
          <p:grpSpPr>
            <a:xfrm>
              <a:off x="9849438" y="1578898"/>
              <a:ext cx="2033588" cy="670686"/>
              <a:chOff x="971550" y="5352199"/>
              <a:chExt cx="2033588" cy="967311"/>
            </a:xfrm>
            <a:solidFill>
              <a:srgbClr val="F6D3C2"/>
            </a:solidFill>
          </p:grpSpPr>
          <p:sp>
            <p:nvSpPr>
              <p:cNvPr id="130" name="矩形: 圓角 43">
                <a:extLst>
                  <a:ext uri="{FF2B5EF4-FFF2-40B4-BE49-F238E27FC236}">
                    <a16:creationId xmlns:a16="http://schemas.microsoft.com/office/drawing/2014/main" id="{8B1161BB-8E11-0D40-A8C8-82BE1F663082}"/>
                  </a:ext>
                </a:extLst>
              </p:cNvPr>
              <p:cNvSpPr/>
              <p:nvPr/>
            </p:nvSpPr>
            <p:spPr>
              <a:xfrm>
                <a:off x="971550" y="5353050"/>
                <a:ext cx="2033588" cy="9664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>
                  <a:solidFill>
                    <a:srgbClr val="234E5C"/>
                  </a:solidFill>
                </a:endParaRPr>
              </a:p>
            </p:txBody>
          </p:sp>
          <p:sp>
            <p:nvSpPr>
              <p:cNvPr id="131" name="文字方塊 130">
                <a:extLst>
                  <a:ext uri="{FF2B5EF4-FFF2-40B4-BE49-F238E27FC236}">
                    <a16:creationId xmlns:a16="http://schemas.microsoft.com/office/drawing/2014/main" id="{36F18D7C-C143-2741-B4A0-88DD5022FD67}"/>
                  </a:ext>
                </a:extLst>
              </p:cNvPr>
              <p:cNvSpPr txBox="1"/>
              <p:nvPr/>
            </p:nvSpPr>
            <p:spPr>
              <a:xfrm>
                <a:off x="1101519" y="5352199"/>
                <a:ext cx="1830950" cy="9321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" altLang="zh-TW" b="1" dirty="0">
                    <a:solidFill>
                      <a:srgbClr val="234E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Social Welfare </a:t>
                </a:r>
                <a:br>
                  <a:rPr lang="en" altLang="zh-TW" b="1" dirty="0">
                    <a:solidFill>
                      <a:srgbClr val="234E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en" altLang="zh-TW" b="1" dirty="0">
                    <a:solidFill>
                      <a:srgbClr val="234E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Resources</a:t>
                </a:r>
                <a:endParaRPr lang="zh-TW" altLang="en-US" b="1" dirty="0">
                  <a:solidFill>
                    <a:srgbClr val="234E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5" name="群組 64">
              <a:extLst>
                <a:ext uri="{FF2B5EF4-FFF2-40B4-BE49-F238E27FC236}">
                  <a16:creationId xmlns:a16="http://schemas.microsoft.com/office/drawing/2014/main" id="{B9172A49-974C-5F48-BEDD-2AEBBC9B0A96}"/>
                </a:ext>
              </a:extLst>
            </p:cNvPr>
            <p:cNvGrpSpPr/>
            <p:nvPr/>
          </p:nvGrpSpPr>
          <p:grpSpPr>
            <a:xfrm>
              <a:off x="9849438" y="2389538"/>
              <a:ext cx="2051059" cy="670096"/>
              <a:chOff x="971550" y="5353050"/>
              <a:chExt cx="2051059" cy="966460"/>
            </a:xfrm>
            <a:solidFill>
              <a:srgbClr val="F6D3C2"/>
            </a:solidFill>
          </p:grpSpPr>
          <p:sp>
            <p:nvSpPr>
              <p:cNvPr id="128" name="矩形: 圓角 46">
                <a:extLst>
                  <a:ext uri="{FF2B5EF4-FFF2-40B4-BE49-F238E27FC236}">
                    <a16:creationId xmlns:a16="http://schemas.microsoft.com/office/drawing/2014/main" id="{E5719268-F940-8B45-B10F-9212C6773856}"/>
                  </a:ext>
                </a:extLst>
              </p:cNvPr>
              <p:cNvSpPr/>
              <p:nvPr/>
            </p:nvSpPr>
            <p:spPr>
              <a:xfrm>
                <a:off x="971550" y="5353050"/>
                <a:ext cx="2033588" cy="9664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>
                  <a:solidFill>
                    <a:srgbClr val="234E5C"/>
                  </a:solidFill>
                </a:endParaRPr>
              </a:p>
            </p:txBody>
          </p:sp>
          <p:sp>
            <p:nvSpPr>
              <p:cNvPr id="129" name="文字方塊 128">
                <a:extLst>
                  <a:ext uri="{FF2B5EF4-FFF2-40B4-BE49-F238E27FC236}">
                    <a16:creationId xmlns:a16="http://schemas.microsoft.com/office/drawing/2014/main" id="{EE19C6EE-10BD-6B44-8393-78EC5007B972}"/>
                  </a:ext>
                </a:extLst>
              </p:cNvPr>
              <p:cNvSpPr txBox="1"/>
              <p:nvPr/>
            </p:nvSpPr>
            <p:spPr>
              <a:xfrm>
                <a:off x="1016932" y="5551812"/>
                <a:ext cx="2005677" cy="5326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" altLang="zh-TW" b="1" dirty="0">
                    <a:solidFill>
                      <a:srgbClr val="234E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Medical services</a:t>
                </a:r>
                <a:endParaRPr lang="zh-TW" altLang="en-US" b="1" dirty="0">
                  <a:solidFill>
                    <a:srgbClr val="234E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6" name="群組 65">
              <a:extLst>
                <a:ext uri="{FF2B5EF4-FFF2-40B4-BE49-F238E27FC236}">
                  <a16:creationId xmlns:a16="http://schemas.microsoft.com/office/drawing/2014/main" id="{65A8BDC1-6FEE-8248-ABCC-4624A62C47EF}"/>
                </a:ext>
              </a:extLst>
            </p:cNvPr>
            <p:cNvGrpSpPr/>
            <p:nvPr/>
          </p:nvGrpSpPr>
          <p:grpSpPr>
            <a:xfrm>
              <a:off x="9808087" y="3196180"/>
              <a:ext cx="2116285" cy="670096"/>
              <a:chOff x="930200" y="5353050"/>
              <a:chExt cx="2116285" cy="966460"/>
            </a:xfrm>
            <a:solidFill>
              <a:srgbClr val="F6D3C2"/>
            </a:solidFill>
          </p:grpSpPr>
          <p:sp>
            <p:nvSpPr>
              <p:cNvPr id="126" name="矩形: 圓角 52">
                <a:extLst>
                  <a:ext uri="{FF2B5EF4-FFF2-40B4-BE49-F238E27FC236}">
                    <a16:creationId xmlns:a16="http://schemas.microsoft.com/office/drawing/2014/main" id="{936C9996-AECA-0444-A2F3-3A0A65A1EF5E}"/>
                  </a:ext>
                </a:extLst>
              </p:cNvPr>
              <p:cNvSpPr/>
              <p:nvPr/>
            </p:nvSpPr>
            <p:spPr>
              <a:xfrm>
                <a:off x="971550" y="5353050"/>
                <a:ext cx="2033588" cy="9664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>
                  <a:solidFill>
                    <a:srgbClr val="234E5C"/>
                  </a:solidFill>
                </a:endParaRPr>
              </a:p>
            </p:txBody>
          </p:sp>
          <p:sp>
            <p:nvSpPr>
              <p:cNvPr id="127" name="文字方塊 126">
                <a:extLst>
                  <a:ext uri="{FF2B5EF4-FFF2-40B4-BE49-F238E27FC236}">
                    <a16:creationId xmlns:a16="http://schemas.microsoft.com/office/drawing/2014/main" id="{52E36696-CA85-214D-A08F-D41D17F332E1}"/>
                  </a:ext>
                </a:extLst>
              </p:cNvPr>
              <p:cNvSpPr txBox="1"/>
              <p:nvPr/>
            </p:nvSpPr>
            <p:spPr>
              <a:xfrm>
                <a:off x="930200" y="5418086"/>
                <a:ext cx="2116285" cy="887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" altLang="zh-TW" sz="1700" b="1" dirty="0">
                    <a:solidFill>
                      <a:srgbClr val="234E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Other off-campus </a:t>
                </a:r>
                <a:br>
                  <a:rPr lang="en" altLang="zh-TW" sz="1700" b="1" dirty="0">
                    <a:solidFill>
                      <a:srgbClr val="234E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en" altLang="zh-TW" sz="1700" b="1" dirty="0">
                    <a:solidFill>
                      <a:srgbClr val="234E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resources</a:t>
                </a:r>
                <a:endParaRPr lang="zh-TW" altLang="en-US" sz="1700" b="1" dirty="0">
                  <a:solidFill>
                    <a:srgbClr val="234E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76578115-AA5F-B240-BA57-1B400A6B01E0}"/>
                </a:ext>
              </a:extLst>
            </p:cNvPr>
            <p:cNvGrpSpPr/>
            <p:nvPr/>
          </p:nvGrpSpPr>
          <p:grpSpPr>
            <a:xfrm>
              <a:off x="1027505" y="4702843"/>
              <a:ext cx="1699668" cy="1815553"/>
              <a:chOff x="1395731" y="856248"/>
              <a:chExt cx="2289142" cy="1119064"/>
            </a:xfrm>
            <a:solidFill>
              <a:srgbClr val="F6DFB7"/>
            </a:solidFill>
          </p:grpSpPr>
          <p:grpSp>
            <p:nvGrpSpPr>
              <p:cNvPr id="122" name="群組 121">
                <a:extLst>
                  <a:ext uri="{FF2B5EF4-FFF2-40B4-BE49-F238E27FC236}">
                    <a16:creationId xmlns:a16="http://schemas.microsoft.com/office/drawing/2014/main" id="{1585A2D5-9F3A-8549-9480-78E78446F568}"/>
                  </a:ext>
                </a:extLst>
              </p:cNvPr>
              <p:cNvGrpSpPr/>
              <p:nvPr/>
            </p:nvGrpSpPr>
            <p:grpSpPr>
              <a:xfrm>
                <a:off x="1395731" y="856248"/>
                <a:ext cx="2239790" cy="1119064"/>
                <a:chOff x="765348" y="5369075"/>
                <a:chExt cx="2239790" cy="1119064"/>
              </a:xfrm>
              <a:grpFill/>
            </p:grpSpPr>
            <p:sp>
              <p:nvSpPr>
                <p:cNvPr id="124" name="矩形: 圓角 139">
                  <a:extLst>
                    <a:ext uri="{FF2B5EF4-FFF2-40B4-BE49-F238E27FC236}">
                      <a16:creationId xmlns:a16="http://schemas.microsoft.com/office/drawing/2014/main" id="{5C7A1BF1-3DDB-A54D-978E-8906D21C5429}"/>
                    </a:ext>
                  </a:extLst>
                </p:cNvPr>
                <p:cNvSpPr/>
                <p:nvPr/>
              </p:nvSpPr>
              <p:spPr>
                <a:xfrm>
                  <a:off x="765348" y="5369075"/>
                  <a:ext cx="2239790" cy="111906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>
                    <a:solidFill>
                      <a:srgbClr val="234E5C"/>
                    </a:solidFill>
                  </a:endParaRPr>
                </a:p>
              </p:txBody>
            </p:sp>
            <p:sp>
              <p:nvSpPr>
                <p:cNvPr id="125" name="文字方塊 124">
                  <a:extLst>
                    <a:ext uri="{FF2B5EF4-FFF2-40B4-BE49-F238E27FC236}">
                      <a16:creationId xmlns:a16="http://schemas.microsoft.com/office/drawing/2014/main" id="{3E8C0D7B-1BF8-A24A-B19C-945D34CA7AAC}"/>
                    </a:ext>
                  </a:extLst>
                </p:cNvPr>
                <p:cNvSpPr txBox="1"/>
                <p:nvPr/>
              </p:nvSpPr>
              <p:spPr>
                <a:xfrm>
                  <a:off x="765348" y="5424236"/>
                  <a:ext cx="2239790" cy="76831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" altLang="zh-TW" sz="1900" b="1" dirty="0">
                      <a:solidFill>
                        <a:srgbClr val="234E5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College / department faculty</a:t>
                  </a:r>
                </a:p>
                <a:p>
                  <a:pPr algn="ctr">
                    <a:defRPr/>
                  </a:pPr>
                  <a:endParaRPr lang="zh-TW" altLang="en-US" b="1" dirty="0">
                    <a:solidFill>
                      <a:srgbClr val="234E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23" name="文字方塊 122">
                <a:extLst>
                  <a:ext uri="{FF2B5EF4-FFF2-40B4-BE49-F238E27FC236}">
                    <a16:creationId xmlns:a16="http://schemas.microsoft.com/office/drawing/2014/main" id="{63D2B651-F588-5B4E-82A5-90132ED33099}"/>
                  </a:ext>
                </a:extLst>
              </p:cNvPr>
              <p:cNvSpPr txBox="1"/>
              <p:nvPr/>
            </p:nvSpPr>
            <p:spPr>
              <a:xfrm>
                <a:off x="1466137" y="1545814"/>
                <a:ext cx="2218736" cy="30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zh-TW" sz="1300" dirty="0">
                    <a:solidFill>
                      <a:srgbClr val="296F6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Teacher , Teaching assistants , Peers</a:t>
                </a:r>
                <a:endParaRPr lang="zh-TW" altLang="en-US" sz="1300" dirty="0">
                  <a:solidFill>
                    <a:srgbClr val="296F6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8" name="群組 67">
              <a:extLst>
                <a:ext uri="{FF2B5EF4-FFF2-40B4-BE49-F238E27FC236}">
                  <a16:creationId xmlns:a16="http://schemas.microsoft.com/office/drawing/2014/main" id="{BB837687-1A57-3348-952B-32A98679A7C4}"/>
                </a:ext>
              </a:extLst>
            </p:cNvPr>
            <p:cNvGrpSpPr/>
            <p:nvPr/>
          </p:nvGrpSpPr>
          <p:grpSpPr>
            <a:xfrm>
              <a:off x="6615905" y="4720122"/>
              <a:ext cx="1663025" cy="1821098"/>
              <a:chOff x="1504628" y="840222"/>
              <a:chExt cx="2239790" cy="1122482"/>
            </a:xfrm>
            <a:solidFill>
              <a:srgbClr val="F6DFB7"/>
            </a:solidFill>
          </p:grpSpPr>
          <p:grpSp>
            <p:nvGrpSpPr>
              <p:cNvPr id="118" name="群組 117">
                <a:extLst>
                  <a:ext uri="{FF2B5EF4-FFF2-40B4-BE49-F238E27FC236}">
                    <a16:creationId xmlns:a16="http://schemas.microsoft.com/office/drawing/2014/main" id="{73F2F819-C539-6041-AF27-5657D572D86A}"/>
                  </a:ext>
                </a:extLst>
              </p:cNvPr>
              <p:cNvGrpSpPr/>
              <p:nvPr/>
            </p:nvGrpSpPr>
            <p:grpSpPr>
              <a:xfrm>
                <a:off x="1504628" y="840222"/>
                <a:ext cx="2239790" cy="1122482"/>
                <a:chOff x="874245" y="5353049"/>
                <a:chExt cx="2239790" cy="1122482"/>
              </a:xfrm>
              <a:grpFill/>
            </p:grpSpPr>
            <p:sp>
              <p:nvSpPr>
                <p:cNvPr id="120" name="矩形: 圓角 139">
                  <a:extLst>
                    <a:ext uri="{FF2B5EF4-FFF2-40B4-BE49-F238E27FC236}">
                      <a16:creationId xmlns:a16="http://schemas.microsoft.com/office/drawing/2014/main" id="{1ED94C7D-4ACF-FB4F-8EEF-72D6FF2C73C5}"/>
                    </a:ext>
                  </a:extLst>
                </p:cNvPr>
                <p:cNvSpPr/>
                <p:nvPr/>
              </p:nvSpPr>
              <p:spPr>
                <a:xfrm>
                  <a:off x="874245" y="5353049"/>
                  <a:ext cx="2239790" cy="112248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>
                    <a:solidFill>
                      <a:srgbClr val="234E5C"/>
                    </a:solidFill>
                  </a:endParaRPr>
                </a:p>
              </p:txBody>
            </p:sp>
            <p:sp>
              <p:nvSpPr>
                <p:cNvPr id="121" name="文字方塊 120">
                  <a:extLst>
                    <a:ext uri="{FF2B5EF4-FFF2-40B4-BE49-F238E27FC236}">
                      <a16:creationId xmlns:a16="http://schemas.microsoft.com/office/drawing/2014/main" id="{95963463-6C15-6A48-B5A0-E043889BADF2}"/>
                    </a:ext>
                  </a:extLst>
                </p:cNvPr>
                <p:cNvSpPr txBox="1"/>
                <p:nvPr/>
              </p:nvSpPr>
              <p:spPr>
                <a:xfrm>
                  <a:off x="874245" y="5474678"/>
                  <a:ext cx="2239790" cy="43632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TW" sz="2000" b="1" dirty="0">
                      <a:solidFill>
                        <a:srgbClr val="234E5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Learning resources</a:t>
                  </a:r>
                  <a:endParaRPr lang="zh-TW" altLang="en-US" sz="2400" b="1" dirty="0">
                    <a:solidFill>
                      <a:srgbClr val="234E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19" name="文字方塊 118">
                <a:extLst>
                  <a:ext uri="{FF2B5EF4-FFF2-40B4-BE49-F238E27FC236}">
                    <a16:creationId xmlns:a16="http://schemas.microsoft.com/office/drawing/2014/main" id="{882B8F91-614F-4A4D-9F15-29B592BBB08A}"/>
                  </a:ext>
                </a:extLst>
              </p:cNvPr>
              <p:cNvSpPr txBox="1"/>
              <p:nvPr/>
            </p:nvSpPr>
            <p:spPr>
              <a:xfrm>
                <a:off x="1756418" y="1409168"/>
                <a:ext cx="1725190" cy="4837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" altLang="zh-TW" sz="1500" dirty="0">
                    <a:solidFill>
                      <a:srgbClr val="296F6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Office </a:t>
                </a:r>
                <a:r>
                  <a:rPr lang="en-US" altLang="zh-TW" sz="1500" dirty="0">
                    <a:solidFill>
                      <a:srgbClr val="296F6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of </a:t>
                </a:r>
                <a:r>
                  <a:rPr lang="en" altLang="zh-TW" sz="1500" dirty="0">
                    <a:solidFill>
                      <a:srgbClr val="296F6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Academic Affairs</a:t>
                </a:r>
                <a:endParaRPr lang="zh-TW" altLang="en-US" sz="1500" dirty="0">
                  <a:solidFill>
                    <a:srgbClr val="296F6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83" name="群組 82">
              <a:extLst>
                <a:ext uri="{FF2B5EF4-FFF2-40B4-BE49-F238E27FC236}">
                  <a16:creationId xmlns:a16="http://schemas.microsoft.com/office/drawing/2014/main" id="{94B26F48-128D-CF48-8E5F-93A39A6F8BD7}"/>
                </a:ext>
              </a:extLst>
            </p:cNvPr>
            <p:cNvGrpSpPr/>
            <p:nvPr/>
          </p:nvGrpSpPr>
          <p:grpSpPr>
            <a:xfrm>
              <a:off x="8485846" y="4720122"/>
              <a:ext cx="1663026" cy="1817921"/>
              <a:chOff x="1395730" y="840222"/>
              <a:chExt cx="2239791" cy="1120524"/>
            </a:xfrm>
            <a:solidFill>
              <a:srgbClr val="F6DFB7"/>
            </a:solidFill>
          </p:grpSpPr>
          <p:grpSp>
            <p:nvGrpSpPr>
              <p:cNvPr id="114" name="群組 113">
                <a:extLst>
                  <a:ext uri="{FF2B5EF4-FFF2-40B4-BE49-F238E27FC236}">
                    <a16:creationId xmlns:a16="http://schemas.microsoft.com/office/drawing/2014/main" id="{6C55D606-9F54-354F-8A7B-1E19EDB9B567}"/>
                  </a:ext>
                </a:extLst>
              </p:cNvPr>
              <p:cNvGrpSpPr/>
              <p:nvPr/>
            </p:nvGrpSpPr>
            <p:grpSpPr>
              <a:xfrm>
                <a:off x="1395730" y="840222"/>
                <a:ext cx="2239791" cy="1120524"/>
                <a:chOff x="765347" y="5353049"/>
                <a:chExt cx="2239791" cy="1120524"/>
              </a:xfrm>
              <a:grpFill/>
            </p:grpSpPr>
            <p:sp>
              <p:nvSpPr>
                <p:cNvPr id="116" name="矩形: 圓角 139">
                  <a:extLst>
                    <a:ext uri="{FF2B5EF4-FFF2-40B4-BE49-F238E27FC236}">
                      <a16:creationId xmlns:a16="http://schemas.microsoft.com/office/drawing/2014/main" id="{2B28EFB7-606B-9B4F-9F34-66D7A68CE941}"/>
                    </a:ext>
                  </a:extLst>
                </p:cNvPr>
                <p:cNvSpPr/>
                <p:nvPr/>
              </p:nvSpPr>
              <p:spPr>
                <a:xfrm>
                  <a:off x="765347" y="5353049"/>
                  <a:ext cx="2239790" cy="112052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>
                    <a:solidFill>
                      <a:srgbClr val="234E5C"/>
                    </a:solidFill>
                  </a:endParaRPr>
                </a:p>
              </p:txBody>
            </p:sp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5BEB29D6-BED3-9E48-A5F6-6E6E9027D83B}"/>
                    </a:ext>
                  </a:extLst>
                </p:cNvPr>
                <p:cNvSpPr txBox="1"/>
                <p:nvPr/>
              </p:nvSpPr>
              <p:spPr>
                <a:xfrm>
                  <a:off x="765348" y="5501503"/>
                  <a:ext cx="2239790" cy="43632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" altLang="zh-TW" sz="2000" b="1">
                      <a:solidFill>
                        <a:srgbClr val="234E5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Economic resources</a:t>
                  </a:r>
                  <a:endParaRPr lang="zh-TW" altLang="en-US" sz="2000" b="1" dirty="0">
                    <a:solidFill>
                      <a:srgbClr val="234E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418C6CC2-53AC-0649-B3EB-0222C5AD521E}"/>
                  </a:ext>
                </a:extLst>
              </p:cNvPr>
              <p:cNvSpPr txBox="1"/>
              <p:nvPr/>
            </p:nvSpPr>
            <p:spPr>
              <a:xfrm>
                <a:off x="1653029" y="1404475"/>
                <a:ext cx="1725190" cy="4837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ctr">
                  <a:defRPr sz="1500">
                    <a:solidFill>
                      <a:srgbClr val="296F6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</a:lstStyle>
              <a:p>
                <a:r>
                  <a:rPr lang="en" altLang="zh-TW" dirty="0"/>
                  <a:t>Office of Student Affairs</a:t>
                </a:r>
                <a:endParaRPr lang="zh-TW" altLang="en-US" dirty="0"/>
              </a:p>
            </p:txBody>
          </p:sp>
        </p:grpSp>
        <p:grpSp>
          <p:nvGrpSpPr>
            <p:cNvPr id="84" name="群組 83">
              <a:extLst>
                <a:ext uri="{FF2B5EF4-FFF2-40B4-BE49-F238E27FC236}">
                  <a16:creationId xmlns:a16="http://schemas.microsoft.com/office/drawing/2014/main" id="{37E83C9A-6734-FE40-A6E9-97061942E671}"/>
                </a:ext>
              </a:extLst>
            </p:cNvPr>
            <p:cNvGrpSpPr/>
            <p:nvPr/>
          </p:nvGrpSpPr>
          <p:grpSpPr>
            <a:xfrm>
              <a:off x="10355787" y="4706910"/>
              <a:ext cx="1671206" cy="1831132"/>
              <a:chOff x="656451" y="5353049"/>
              <a:chExt cx="2250808" cy="1128667"/>
            </a:xfrm>
            <a:solidFill>
              <a:srgbClr val="F6DFB7"/>
            </a:solidFill>
          </p:grpSpPr>
          <p:sp>
            <p:nvSpPr>
              <p:cNvPr id="112" name="矩形: 圓角 139">
                <a:extLst>
                  <a:ext uri="{FF2B5EF4-FFF2-40B4-BE49-F238E27FC236}">
                    <a16:creationId xmlns:a16="http://schemas.microsoft.com/office/drawing/2014/main" id="{27A3B1B5-1BC6-8442-AA21-04D1003C59B7}"/>
                  </a:ext>
                </a:extLst>
              </p:cNvPr>
              <p:cNvSpPr/>
              <p:nvPr/>
            </p:nvSpPr>
            <p:spPr>
              <a:xfrm>
                <a:off x="656451" y="5353049"/>
                <a:ext cx="2239790" cy="112866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234E5C"/>
                  </a:solidFill>
                </a:endParaRPr>
              </a:p>
            </p:txBody>
          </p:sp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C1B2BBA9-D2EE-904C-8551-FB39E5ACD652}"/>
                  </a:ext>
                </a:extLst>
              </p:cNvPr>
              <p:cNvSpPr txBox="1"/>
              <p:nvPr/>
            </p:nvSpPr>
            <p:spPr>
              <a:xfrm>
                <a:off x="667469" y="5468446"/>
                <a:ext cx="2239790" cy="6260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" altLang="zh-TW" sz="2000" b="1" dirty="0">
                    <a:solidFill>
                      <a:srgbClr val="234E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Other </a:t>
                </a:r>
                <a:br>
                  <a:rPr lang="en" altLang="zh-TW" sz="2000" b="1" dirty="0">
                    <a:solidFill>
                      <a:srgbClr val="234E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en" altLang="zh-TW" sz="2000" b="1" dirty="0">
                    <a:solidFill>
                      <a:srgbClr val="234E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On-Campus Resources</a:t>
                </a:r>
                <a:endParaRPr lang="zh-TW" altLang="en-US" sz="2000" b="1" dirty="0">
                  <a:solidFill>
                    <a:srgbClr val="234E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85" name="群組 84">
              <a:extLst>
                <a:ext uri="{FF2B5EF4-FFF2-40B4-BE49-F238E27FC236}">
                  <a16:creationId xmlns:a16="http://schemas.microsoft.com/office/drawing/2014/main" id="{E3764C90-4276-F24A-A233-0EE1CF44E843}"/>
                </a:ext>
              </a:extLst>
            </p:cNvPr>
            <p:cNvGrpSpPr/>
            <p:nvPr/>
          </p:nvGrpSpPr>
          <p:grpSpPr>
            <a:xfrm>
              <a:off x="4691765" y="4706910"/>
              <a:ext cx="1750611" cy="1834309"/>
              <a:chOff x="1391048" y="840221"/>
              <a:chExt cx="2357752" cy="1130625"/>
            </a:xfrm>
            <a:solidFill>
              <a:srgbClr val="F6DFB7"/>
            </a:solidFill>
          </p:grpSpPr>
          <p:grpSp>
            <p:nvGrpSpPr>
              <p:cNvPr id="108" name="群組 107">
                <a:extLst>
                  <a:ext uri="{FF2B5EF4-FFF2-40B4-BE49-F238E27FC236}">
                    <a16:creationId xmlns:a16="http://schemas.microsoft.com/office/drawing/2014/main" id="{04AEF140-7832-EA42-8FC0-0C9B419066D6}"/>
                  </a:ext>
                </a:extLst>
              </p:cNvPr>
              <p:cNvGrpSpPr/>
              <p:nvPr/>
            </p:nvGrpSpPr>
            <p:grpSpPr>
              <a:xfrm>
                <a:off x="1391048" y="840221"/>
                <a:ext cx="2357752" cy="1130625"/>
                <a:chOff x="760665" y="5353048"/>
                <a:chExt cx="2357752" cy="1130625"/>
              </a:xfrm>
              <a:grpFill/>
            </p:grpSpPr>
            <p:sp>
              <p:nvSpPr>
                <p:cNvPr id="110" name="矩形: 圓角 139">
                  <a:extLst>
                    <a:ext uri="{FF2B5EF4-FFF2-40B4-BE49-F238E27FC236}">
                      <a16:creationId xmlns:a16="http://schemas.microsoft.com/office/drawing/2014/main" id="{FDD1D105-F8F3-C44B-A45F-7D04C6CCEA19}"/>
                    </a:ext>
                  </a:extLst>
                </p:cNvPr>
                <p:cNvSpPr/>
                <p:nvPr/>
              </p:nvSpPr>
              <p:spPr>
                <a:xfrm>
                  <a:off x="829112" y="5353048"/>
                  <a:ext cx="2239790" cy="113062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>
                    <a:solidFill>
                      <a:srgbClr val="234E5C"/>
                    </a:solidFill>
                  </a:endParaRPr>
                </a:p>
              </p:txBody>
            </p:sp>
            <p:sp>
              <p:nvSpPr>
                <p:cNvPr id="111" name="文字方塊 110">
                  <a:extLst>
                    <a:ext uri="{FF2B5EF4-FFF2-40B4-BE49-F238E27FC236}">
                      <a16:creationId xmlns:a16="http://schemas.microsoft.com/office/drawing/2014/main" id="{E402292F-4D98-F74B-A00D-96BF7C9767A2}"/>
                    </a:ext>
                  </a:extLst>
                </p:cNvPr>
                <p:cNvSpPr txBox="1"/>
                <p:nvPr/>
              </p:nvSpPr>
              <p:spPr>
                <a:xfrm>
                  <a:off x="760665" y="5491070"/>
                  <a:ext cx="2357752" cy="5691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" altLang="zh-TW" b="1" dirty="0">
                      <a:solidFill>
                        <a:srgbClr val="234E5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Psychological </a:t>
                  </a:r>
                  <a:r>
                    <a:rPr lang="en" altLang="zh-TW" sz="1850" b="1" dirty="0">
                      <a:solidFill>
                        <a:srgbClr val="234E5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resources</a:t>
                  </a:r>
                  <a:endParaRPr lang="zh-TW" altLang="en-US" sz="1850" b="1" dirty="0">
                    <a:solidFill>
                      <a:srgbClr val="234E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>
                    <a:defRPr/>
                  </a:pPr>
                  <a:endParaRPr lang="zh-TW" altLang="en-US" b="1" dirty="0">
                    <a:solidFill>
                      <a:srgbClr val="234E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9" name="文字方塊 108">
                <a:extLst>
                  <a:ext uri="{FF2B5EF4-FFF2-40B4-BE49-F238E27FC236}">
                    <a16:creationId xmlns:a16="http://schemas.microsoft.com/office/drawing/2014/main" id="{9D2E1802-A859-D148-A931-1AF0E4B612DE}"/>
                  </a:ext>
                </a:extLst>
              </p:cNvPr>
              <p:cNvSpPr txBox="1"/>
              <p:nvPr/>
            </p:nvSpPr>
            <p:spPr>
              <a:xfrm>
                <a:off x="1641474" y="1412617"/>
                <a:ext cx="1912407" cy="4837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" altLang="zh-TW" sz="1500" dirty="0">
                    <a:solidFill>
                      <a:srgbClr val="296F6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Student Counseling Center</a:t>
                </a:r>
              </a:p>
            </p:txBody>
          </p:sp>
        </p:grpSp>
        <p:grpSp>
          <p:nvGrpSpPr>
            <p:cNvPr id="86" name="群組 181">
              <a:extLst>
                <a:ext uri="{FF2B5EF4-FFF2-40B4-BE49-F238E27FC236}">
                  <a16:creationId xmlns:a16="http://schemas.microsoft.com/office/drawing/2014/main" id="{1DBA3B89-9842-E74C-92EB-4DD28A542DA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725565" y="1914743"/>
              <a:ext cx="968375" cy="1617663"/>
              <a:chOff x="3635521" y="1845981"/>
              <a:chExt cx="572411" cy="3829239"/>
            </a:xfrm>
          </p:grpSpPr>
          <p:cxnSp>
            <p:nvCxnSpPr>
              <p:cNvPr id="103" name="直線單箭頭接點 111">
                <a:extLst>
                  <a:ext uri="{FF2B5EF4-FFF2-40B4-BE49-F238E27FC236}">
                    <a16:creationId xmlns:a16="http://schemas.microsoft.com/office/drawing/2014/main" id="{81E672EB-BD13-7A44-969A-8FAC5F61A2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35521" y="3717385"/>
                <a:ext cx="222395" cy="0"/>
              </a:xfrm>
              <a:prstGeom prst="straightConnector1">
                <a:avLst/>
              </a:prstGeom>
              <a:ln w="28575">
                <a:solidFill>
                  <a:srgbClr val="296F6D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單箭頭接點 118">
                <a:extLst>
                  <a:ext uri="{FF2B5EF4-FFF2-40B4-BE49-F238E27FC236}">
                    <a16:creationId xmlns:a16="http://schemas.microsoft.com/office/drawing/2014/main" id="{86D378CB-0F6D-0447-99FF-303FE0DC26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35521" y="5667704"/>
                <a:ext cx="222395" cy="0"/>
              </a:xfrm>
              <a:prstGeom prst="straightConnector1">
                <a:avLst/>
              </a:prstGeom>
              <a:ln w="28575">
                <a:solidFill>
                  <a:srgbClr val="296F6D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單箭頭接點 124">
                <a:extLst>
                  <a:ext uri="{FF2B5EF4-FFF2-40B4-BE49-F238E27FC236}">
                    <a16:creationId xmlns:a16="http://schemas.microsoft.com/office/drawing/2014/main" id="{26657475-2CF6-F64A-B298-B5FB5D0865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35521" y="1853497"/>
                <a:ext cx="222395" cy="0"/>
              </a:xfrm>
              <a:prstGeom prst="straightConnector1">
                <a:avLst/>
              </a:prstGeom>
              <a:ln w="28575">
                <a:solidFill>
                  <a:srgbClr val="296F6D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接點 105">
                <a:extLst>
                  <a:ext uri="{FF2B5EF4-FFF2-40B4-BE49-F238E27FC236}">
                    <a16:creationId xmlns:a16="http://schemas.microsoft.com/office/drawing/2014/main" id="{FE1FAE32-F18A-D848-88EC-944C06F1C9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57916" y="1845981"/>
                <a:ext cx="0" cy="3829239"/>
              </a:xfrm>
              <a:prstGeom prst="line">
                <a:avLst/>
              </a:prstGeom>
              <a:ln w="28575">
                <a:solidFill>
                  <a:srgbClr val="296F6D"/>
                </a:solidFill>
                <a:tailEnd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單箭頭接點 126">
                <a:extLst>
                  <a:ext uri="{FF2B5EF4-FFF2-40B4-BE49-F238E27FC236}">
                    <a16:creationId xmlns:a16="http://schemas.microsoft.com/office/drawing/2014/main" id="{6F75ABCF-CFD5-854A-89F6-A237235358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7916" y="3251413"/>
                <a:ext cx="350016" cy="0"/>
              </a:xfrm>
              <a:prstGeom prst="straightConnector1">
                <a:avLst/>
              </a:prstGeom>
              <a:ln w="28575">
                <a:solidFill>
                  <a:srgbClr val="296F6D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群組 207">
              <a:extLst>
                <a:ext uri="{FF2B5EF4-FFF2-40B4-BE49-F238E27FC236}">
                  <a16:creationId xmlns:a16="http://schemas.microsoft.com/office/drawing/2014/main" id="{45DE862B-910E-3846-8F1E-52BF470075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4367" y="3710207"/>
              <a:ext cx="9610722" cy="868362"/>
              <a:chOff x="1197330" y="3799294"/>
              <a:chExt cx="9609705" cy="868275"/>
            </a:xfrm>
          </p:grpSpPr>
          <p:grpSp>
            <p:nvGrpSpPr>
              <p:cNvPr id="94" name="群組 188">
                <a:extLst>
                  <a:ext uri="{FF2B5EF4-FFF2-40B4-BE49-F238E27FC236}">
                    <a16:creationId xmlns:a16="http://schemas.microsoft.com/office/drawing/2014/main" id="{26AE5F82-1029-D640-B5CA-EC0E856711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5560903" y="-564279"/>
                <a:ext cx="868275" cy="9595422"/>
                <a:chOff x="3635521" y="1257654"/>
                <a:chExt cx="902320" cy="5189852"/>
              </a:xfrm>
            </p:grpSpPr>
            <p:cxnSp>
              <p:nvCxnSpPr>
                <p:cNvPr id="97" name="直線單箭頭接點 9">
                  <a:extLst>
                    <a:ext uri="{FF2B5EF4-FFF2-40B4-BE49-F238E27FC236}">
                      <a16:creationId xmlns:a16="http://schemas.microsoft.com/office/drawing/2014/main" id="{6685835A-4EAF-754B-8011-081955B86E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3768" y="2342843"/>
                  <a:ext cx="278780" cy="0"/>
                </a:xfrm>
                <a:prstGeom prst="straightConnector1">
                  <a:avLst/>
                </a:prstGeom>
                <a:ln w="28575">
                  <a:solidFill>
                    <a:srgbClr val="296F6D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單箭頭接點 106">
                  <a:extLst>
                    <a:ext uri="{FF2B5EF4-FFF2-40B4-BE49-F238E27FC236}">
                      <a16:creationId xmlns:a16="http://schemas.microsoft.com/office/drawing/2014/main" id="{BAD60779-AF0B-3442-935C-68E9779464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3768" y="3342179"/>
                  <a:ext cx="278780" cy="0"/>
                </a:xfrm>
                <a:prstGeom prst="straightConnector1">
                  <a:avLst/>
                </a:prstGeom>
                <a:ln w="28575">
                  <a:solidFill>
                    <a:srgbClr val="296F6D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單箭頭接點 107">
                  <a:extLst>
                    <a:ext uri="{FF2B5EF4-FFF2-40B4-BE49-F238E27FC236}">
                      <a16:creationId xmlns:a16="http://schemas.microsoft.com/office/drawing/2014/main" id="{FB6490F8-602B-7349-9037-F595FFA5A9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35521" y="5396656"/>
                  <a:ext cx="278780" cy="0"/>
                </a:xfrm>
                <a:prstGeom prst="straightConnector1">
                  <a:avLst/>
                </a:prstGeom>
                <a:ln w="28575">
                  <a:solidFill>
                    <a:srgbClr val="296F6D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單箭頭接點 108">
                  <a:extLst>
                    <a:ext uri="{FF2B5EF4-FFF2-40B4-BE49-F238E27FC236}">
                      <a16:creationId xmlns:a16="http://schemas.microsoft.com/office/drawing/2014/main" id="{DDDA07F3-2D72-CB44-AF5A-4C6538A74A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3768" y="1270531"/>
                  <a:ext cx="278780" cy="0"/>
                </a:xfrm>
                <a:prstGeom prst="straightConnector1">
                  <a:avLst/>
                </a:prstGeom>
                <a:ln w="28575">
                  <a:solidFill>
                    <a:srgbClr val="296F6D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線接點 100">
                  <a:extLst>
                    <a:ext uri="{FF2B5EF4-FFF2-40B4-BE49-F238E27FC236}">
                      <a16:creationId xmlns:a16="http://schemas.microsoft.com/office/drawing/2014/main" id="{8EB28075-787E-7C49-99CA-1EEFDB3B81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317724" y="3850930"/>
                  <a:ext cx="5189852" cy="3299"/>
                </a:xfrm>
                <a:prstGeom prst="line">
                  <a:avLst/>
                </a:prstGeom>
                <a:ln w="28575">
                  <a:solidFill>
                    <a:srgbClr val="296F6D"/>
                  </a:solidFill>
                  <a:tailEnd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線單箭頭接點 109">
                  <a:extLst>
                    <a:ext uri="{FF2B5EF4-FFF2-40B4-BE49-F238E27FC236}">
                      <a16:creationId xmlns:a16="http://schemas.microsoft.com/office/drawing/2014/main" id="{68BB3EA4-FE98-9F47-A407-BD60B84A12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4230195" y="3627781"/>
                  <a:ext cx="0" cy="615293"/>
                </a:xfrm>
                <a:prstGeom prst="straightConnector1">
                  <a:avLst/>
                </a:prstGeom>
                <a:ln w="28575">
                  <a:solidFill>
                    <a:srgbClr val="296F6D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直線單箭頭接點 106">
                <a:extLst>
                  <a:ext uri="{FF2B5EF4-FFF2-40B4-BE49-F238E27FC236}">
                    <a16:creationId xmlns:a16="http://schemas.microsoft.com/office/drawing/2014/main" id="{B34A261B-5DA2-754A-A6F3-96D33D34231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785530" y="4533439"/>
                <a:ext cx="268260" cy="0"/>
              </a:xfrm>
              <a:prstGeom prst="straightConnector1">
                <a:avLst/>
              </a:prstGeom>
              <a:ln w="28575">
                <a:solidFill>
                  <a:srgbClr val="296F6D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單箭頭接點 106">
                <a:extLst>
                  <a:ext uri="{FF2B5EF4-FFF2-40B4-BE49-F238E27FC236}">
                    <a16:creationId xmlns:a16="http://schemas.microsoft.com/office/drawing/2014/main" id="{569966C4-E2D5-3C41-8A4B-5DFAC962D54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672905" y="4527090"/>
                <a:ext cx="268260" cy="0"/>
              </a:xfrm>
              <a:prstGeom prst="straightConnector1">
                <a:avLst/>
              </a:prstGeom>
              <a:ln w="28575">
                <a:solidFill>
                  <a:srgbClr val="296F6D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文字方塊 218">
              <a:extLst>
                <a:ext uri="{FF2B5EF4-FFF2-40B4-BE49-F238E27FC236}">
                  <a16:creationId xmlns:a16="http://schemas.microsoft.com/office/drawing/2014/main" id="{E5B4594A-2558-644C-BE71-B94BAAC45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196" y="3856826"/>
              <a:ext cx="3069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100"/>
                </a:spcBef>
                <a:spcAft>
                  <a:spcPts val="200"/>
                </a:spcAft>
                <a:buFontTx/>
                <a:buNone/>
              </a:pPr>
              <a:r>
                <a:rPr lang="en" altLang="zh-TW" sz="1800" dirty="0">
                  <a:solidFill>
                    <a:srgbClr val="F6C46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On-campus </a:t>
              </a:r>
              <a:r>
                <a:rPr lang="zh-TW" altLang="en-US" sz="1800" dirty="0">
                  <a:solidFill>
                    <a:srgbClr val="F6C46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</a:t>
              </a:r>
              <a:r>
                <a:rPr lang="en" altLang="zh-TW" sz="1800" dirty="0">
                  <a:solidFill>
                    <a:srgbClr val="F6C46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resources</a:t>
              </a:r>
              <a:endParaRPr lang="zh-TW" altLang="en-US" sz="1800" dirty="0">
                <a:solidFill>
                  <a:srgbClr val="F6C4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89" name="直線單箭頭接點 126">
              <a:extLst>
                <a:ext uri="{FF2B5EF4-FFF2-40B4-BE49-F238E27FC236}">
                  <a16:creationId xmlns:a16="http://schemas.microsoft.com/office/drawing/2014/main" id="{09418EAD-68A3-104B-9B4E-A00685E9D2AF}"/>
                </a:ext>
              </a:extLst>
            </p:cNvPr>
            <p:cNvCxnSpPr>
              <a:cxnSpLocks/>
              <a:endCxn id="60" idx="6"/>
            </p:cNvCxnSpPr>
            <p:nvPr/>
          </p:nvCxnSpPr>
          <p:spPr>
            <a:xfrm flipH="1">
              <a:off x="2478072" y="2663068"/>
              <a:ext cx="262655" cy="0"/>
            </a:xfrm>
            <a:prstGeom prst="straightConnector1">
              <a:avLst/>
            </a:prstGeom>
            <a:ln w="28575">
              <a:solidFill>
                <a:srgbClr val="296F6D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>
              <a:extLst>
                <a:ext uri="{FF2B5EF4-FFF2-40B4-BE49-F238E27FC236}">
                  <a16:creationId xmlns:a16="http://schemas.microsoft.com/office/drawing/2014/main" id="{C3357125-67A0-2C42-AF47-A15C7537E1A6}"/>
                </a:ext>
              </a:extLst>
            </p:cNvPr>
            <p:cNvCxnSpPr>
              <a:cxnSpLocks/>
            </p:cNvCxnSpPr>
            <p:nvPr/>
          </p:nvCxnSpPr>
          <p:spPr>
            <a:xfrm>
              <a:off x="2739103" y="2216368"/>
              <a:ext cx="0" cy="868363"/>
            </a:xfrm>
            <a:prstGeom prst="line">
              <a:avLst/>
            </a:prstGeom>
            <a:ln w="28575">
              <a:solidFill>
                <a:srgbClr val="296F6D"/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矩形: 圓角 139">
              <a:extLst>
                <a:ext uri="{FF2B5EF4-FFF2-40B4-BE49-F238E27FC236}">
                  <a16:creationId xmlns:a16="http://schemas.microsoft.com/office/drawing/2014/main" id="{A9CF9A89-C79B-0146-8626-824B1F5BC1BE}"/>
                </a:ext>
              </a:extLst>
            </p:cNvPr>
            <p:cNvSpPr/>
            <p:nvPr/>
          </p:nvSpPr>
          <p:spPr>
            <a:xfrm>
              <a:off x="2867842" y="4702842"/>
              <a:ext cx="1663025" cy="1838378"/>
            </a:xfrm>
            <a:prstGeom prst="roundRect">
              <a:avLst/>
            </a:prstGeom>
            <a:solidFill>
              <a:srgbClr val="F6D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rgbClr val="234E5C"/>
                </a:solidFill>
              </a:endParaRPr>
            </a:p>
          </p:txBody>
        </p:sp>
        <p:sp>
          <p:nvSpPr>
            <p:cNvPr id="92" name="文字方塊 91">
              <a:extLst>
                <a:ext uri="{FF2B5EF4-FFF2-40B4-BE49-F238E27FC236}">
                  <a16:creationId xmlns:a16="http://schemas.microsoft.com/office/drawing/2014/main" id="{929A810E-12FF-B949-8A4B-6C13B67B9148}"/>
                </a:ext>
              </a:extLst>
            </p:cNvPr>
            <p:cNvSpPr txBox="1"/>
            <p:nvPr/>
          </p:nvSpPr>
          <p:spPr>
            <a:xfrm>
              <a:off x="2880437" y="4869380"/>
              <a:ext cx="163342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" altLang="zh-TW" sz="2000" b="1" dirty="0">
                  <a:solidFill>
                    <a:srgbClr val="234E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Living resources</a:t>
              </a:r>
              <a:endParaRPr lang="zh-TW" altLang="en-US" sz="2000" b="1" dirty="0">
                <a:solidFill>
                  <a:srgbClr val="234E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文字方塊 92">
              <a:extLst>
                <a:ext uri="{FF2B5EF4-FFF2-40B4-BE49-F238E27FC236}">
                  <a16:creationId xmlns:a16="http://schemas.microsoft.com/office/drawing/2014/main" id="{880FC757-9A5A-9848-AECB-F4A6AEA64B3F}"/>
                </a:ext>
              </a:extLst>
            </p:cNvPr>
            <p:cNvSpPr txBox="1"/>
            <p:nvPr/>
          </p:nvSpPr>
          <p:spPr>
            <a:xfrm>
              <a:off x="2902840" y="5679778"/>
              <a:ext cx="1646409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dirty="0">
                  <a:solidFill>
                    <a:srgbClr val="296F6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SSC, Dorm, GOCFS, OIA</a:t>
              </a:r>
              <a:endParaRPr lang="zh-TW" altLang="en-US" sz="1500" dirty="0">
                <a:solidFill>
                  <a:srgbClr val="296F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ADCEE916-C1C4-0040-AB99-FE0522D8DC07}"/>
                </a:ext>
              </a:extLst>
            </p:cNvPr>
            <p:cNvSpPr txBox="1"/>
            <p:nvPr/>
          </p:nvSpPr>
          <p:spPr>
            <a:xfrm>
              <a:off x="1078176" y="2455725"/>
              <a:ext cx="1396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30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</a:t>
              </a:r>
              <a:r>
                <a:rPr lang="en" altLang="zh-TW" sz="230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tudent</a:t>
              </a:r>
              <a:endParaRPr lang="zh-TW" altLang="en-US" sz="2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69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40AD796C-0A49-8B49-8EE0-87C29DC8C7BF}"/>
              </a:ext>
            </a:extLst>
          </p:cNvPr>
          <p:cNvSpPr/>
          <p:nvPr/>
        </p:nvSpPr>
        <p:spPr>
          <a:xfrm>
            <a:off x="282575" y="5813425"/>
            <a:ext cx="6465888" cy="779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E7C45-8580-48DB-A4B9-B0DECA7D7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6451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C6D9CD69-3A4C-4BB7-A257-ECFC5F37A4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56118" y="5993139"/>
            <a:ext cx="2018448" cy="59974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9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5336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413;p39">
            <a:extLst>
              <a:ext uri="{FF2B5EF4-FFF2-40B4-BE49-F238E27FC236}">
                <a16:creationId xmlns:a16="http://schemas.microsoft.com/office/drawing/2014/main" id="{7F40E4A0-07FD-4269-97CF-29C3CAD98C05}"/>
              </a:ext>
            </a:extLst>
          </p:cNvPr>
          <p:cNvSpPr txBox="1">
            <a:spLocks/>
          </p:cNvSpPr>
          <p:nvPr/>
        </p:nvSpPr>
        <p:spPr>
          <a:xfrm>
            <a:off x="1923479" y="2240343"/>
            <a:ext cx="5161517" cy="4748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Google Shape;413;p39">
            <a:extLst>
              <a:ext uri="{FF2B5EF4-FFF2-40B4-BE49-F238E27FC236}">
                <a16:creationId xmlns:a16="http://schemas.microsoft.com/office/drawing/2014/main" id="{72EF7CE1-5C09-4B27-9F27-6D367A8C34C3}"/>
              </a:ext>
            </a:extLst>
          </p:cNvPr>
          <p:cNvSpPr txBox="1">
            <a:spLocks/>
          </p:cNvSpPr>
          <p:nvPr/>
        </p:nvSpPr>
        <p:spPr>
          <a:xfrm>
            <a:off x="1923483" y="2829862"/>
            <a:ext cx="611401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Google Shape;413;p39">
            <a:extLst>
              <a:ext uri="{FF2B5EF4-FFF2-40B4-BE49-F238E27FC236}">
                <a16:creationId xmlns:a16="http://schemas.microsoft.com/office/drawing/2014/main" id="{BC85F6DC-1F41-467E-9B19-CD2428B96756}"/>
              </a:ext>
            </a:extLst>
          </p:cNvPr>
          <p:cNvSpPr txBox="1">
            <a:spLocks/>
          </p:cNvSpPr>
          <p:nvPr/>
        </p:nvSpPr>
        <p:spPr>
          <a:xfrm>
            <a:off x="1837755" y="3376397"/>
            <a:ext cx="6761717" cy="7406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0A9EF25F-9F8F-4566-AF17-FEA0BF78BDDD}"/>
              </a:ext>
            </a:extLst>
          </p:cNvPr>
          <p:cNvGrpSpPr/>
          <p:nvPr/>
        </p:nvGrpSpPr>
        <p:grpSpPr>
          <a:xfrm>
            <a:off x="1206121" y="1343989"/>
            <a:ext cx="9597714" cy="833077"/>
            <a:chOff x="1574946" y="2178405"/>
            <a:chExt cx="7759554" cy="833077"/>
          </a:xfrm>
        </p:grpSpPr>
        <p:sp>
          <p:nvSpPr>
            <p:cNvPr id="22" name="Google Shape;465;p41">
              <a:extLst>
                <a:ext uri="{FF2B5EF4-FFF2-40B4-BE49-F238E27FC236}">
                  <a16:creationId xmlns:a16="http://schemas.microsoft.com/office/drawing/2014/main" id="{735B7AAA-D680-4CE9-B82E-1C6ACFF0EDE4}"/>
                </a:ext>
              </a:extLst>
            </p:cNvPr>
            <p:cNvSpPr/>
            <p:nvPr/>
          </p:nvSpPr>
          <p:spPr>
            <a:xfrm>
              <a:off x="1862151" y="2178405"/>
              <a:ext cx="7472349" cy="824719"/>
            </a:xfrm>
            <a:custGeom>
              <a:avLst/>
              <a:gdLst/>
              <a:ahLst/>
              <a:cxnLst/>
              <a:rect l="l" t="t" r="r" b="b"/>
              <a:pathLst>
                <a:path w="24940" h="8540" extrusionOk="0">
                  <a:moveTo>
                    <a:pt x="21687" y="0"/>
                  </a:moveTo>
                  <a:cubicBezTo>
                    <a:pt x="21506" y="0"/>
                    <a:pt x="21341" y="2"/>
                    <a:pt x="21211" y="5"/>
                  </a:cubicBezTo>
                  <a:lnTo>
                    <a:pt x="17533" y="55"/>
                  </a:lnTo>
                  <a:cubicBezTo>
                    <a:pt x="12793" y="138"/>
                    <a:pt x="8004" y="5"/>
                    <a:pt x="3282" y="353"/>
                  </a:cubicBezTo>
                  <a:cubicBezTo>
                    <a:pt x="2470" y="403"/>
                    <a:pt x="1426" y="353"/>
                    <a:pt x="779" y="933"/>
                  </a:cubicBezTo>
                  <a:cubicBezTo>
                    <a:pt x="0" y="1646"/>
                    <a:pt x="150" y="3021"/>
                    <a:pt x="166" y="3982"/>
                  </a:cubicBezTo>
                  <a:cubicBezTo>
                    <a:pt x="183" y="5722"/>
                    <a:pt x="50" y="8141"/>
                    <a:pt x="2287" y="8324"/>
                  </a:cubicBezTo>
                  <a:cubicBezTo>
                    <a:pt x="4238" y="8482"/>
                    <a:pt x="6211" y="8540"/>
                    <a:pt x="8188" y="8540"/>
                  </a:cubicBezTo>
                  <a:cubicBezTo>
                    <a:pt x="10982" y="8540"/>
                    <a:pt x="13783" y="8424"/>
                    <a:pt x="16538" y="8307"/>
                  </a:cubicBezTo>
                  <a:cubicBezTo>
                    <a:pt x="17897" y="8257"/>
                    <a:pt x="19256" y="8175"/>
                    <a:pt x="20615" y="8092"/>
                  </a:cubicBezTo>
                  <a:cubicBezTo>
                    <a:pt x="21626" y="8025"/>
                    <a:pt x="23067" y="8191"/>
                    <a:pt x="23979" y="7694"/>
                  </a:cubicBezTo>
                  <a:cubicBezTo>
                    <a:pt x="24923" y="7164"/>
                    <a:pt x="24774" y="5937"/>
                    <a:pt x="24807" y="5009"/>
                  </a:cubicBezTo>
                  <a:cubicBezTo>
                    <a:pt x="24840" y="3684"/>
                    <a:pt x="24874" y="2358"/>
                    <a:pt x="24923" y="1032"/>
                  </a:cubicBezTo>
                  <a:cubicBezTo>
                    <a:pt x="24940" y="88"/>
                    <a:pt x="23399" y="22"/>
                    <a:pt x="23399" y="22"/>
                  </a:cubicBezTo>
                  <a:cubicBezTo>
                    <a:pt x="23399" y="22"/>
                    <a:pt x="22412" y="0"/>
                    <a:pt x="2168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413;p39">
              <a:extLst>
                <a:ext uri="{FF2B5EF4-FFF2-40B4-BE49-F238E27FC236}">
                  <a16:creationId xmlns:a16="http://schemas.microsoft.com/office/drawing/2014/main" id="{58004B56-70CC-480E-BE9B-7A37E40D1E45}"/>
                </a:ext>
              </a:extLst>
            </p:cNvPr>
            <p:cNvSpPr txBox="1">
              <a:spLocks/>
            </p:cNvSpPr>
            <p:nvPr/>
          </p:nvSpPr>
          <p:spPr>
            <a:xfrm>
              <a:off x="2380326" y="2178406"/>
              <a:ext cx="6876017" cy="833076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There is s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tudent irregularity in classroom attendance/exams/reports.</a:t>
              </a:r>
            </a:p>
          </p:txBody>
        </p:sp>
        <p:sp>
          <p:nvSpPr>
            <p:cNvPr id="35" name="Google Shape;406;p39">
              <a:extLst>
                <a:ext uri="{FF2B5EF4-FFF2-40B4-BE49-F238E27FC236}">
                  <a16:creationId xmlns:a16="http://schemas.microsoft.com/office/drawing/2014/main" id="{4A1C72E6-8211-477B-9C9B-581883AA282B}"/>
                </a:ext>
              </a:extLst>
            </p:cNvPr>
            <p:cNvSpPr txBox="1">
              <a:spLocks/>
            </p:cNvSpPr>
            <p:nvPr/>
          </p:nvSpPr>
          <p:spPr>
            <a:xfrm>
              <a:off x="1574946" y="2369560"/>
              <a:ext cx="1008000" cy="4749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3200" dirty="0">
                  <a:solidFill>
                    <a:srgbClr val="009193"/>
                  </a:solidFill>
                  <a:latin typeface="Broadway" panose="04040905080B02020502" pitchFamily="82" charset="0"/>
                </a:rPr>
                <a:t>01.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6531DA39-77F5-48DD-A1D3-14DFD44F3BAC}"/>
              </a:ext>
            </a:extLst>
          </p:cNvPr>
          <p:cNvGrpSpPr/>
          <p:nvPr/>
        </p:nvGrpSpPr>
        <p:grpSpPr>
          <a:xfrm>
            <a:off x="1837755" y="2394151"/>
            <a:ext cx="7683149" cy="833078"/>
            <a:chOff x="1938557" y="3219071"/>
            <a:chExt cx="6638694" cy="833078"/>
          </a:xfrm>
        </p:grpSpPr>
        <p:sp>
          <p:nvSpPr>
            <p:cNvPr id="18" name="Google Shape;465;p41">
              <a:extLst>
                <a:ext uri="{FF2B5EF4-FFF2-40B4-BE49-F238E27FC236}">
                  <a16:creationId xmlns:a16="http://schemas.microsoft.com/office/drawing/2014/main" id="{0A5D0FD4-F6F8-42ED-ADA0-2BAF3CB8A421}"/>
                </a:ext>
              </a:extLst>
            </p:cNvPr>
            <p:cNvSpPr/>
            <p:nvPr/>
          </p:nvSpPr>
          <p:spPr>
            <a:xfrm flipH="1" flipV="1">
              <a:off x="2225762" y="3219071"/>
              <a:ext cx="6180561" cy="824719"/>
            </a:xfrm>
            <a:custGeom>
              <a:avLst/>
              <a:gdLst/>
              <a:ahLst/>
              <a:cxnLst/>
              <a:rect l="l" t="t" r="r" b="b"/>
              <a:pathLst>
                <a:path w="24940" h="8540" extrusionOk="0">
                  <a:moveTo>
                    <a:pt x="21687" y="0"/>
                  </a:moveTo>
                  <a:cubicBezTo>
                    <a:pt x="21506" y="0"/>
                    <a:pt x="21341" y="2"/>
                    <a:pt x="21211" y="5"/>
                  </a:cubicBezTo>
                  <a:lnTo>
                    <a:pt x="17533" y="55"/>
                  </a:lnTo>
                  <a:cubicBezTo>
                    <a:pt x="12793" y="138"/>
                    <a:pt x="8004" y="5"/>
                    <a:pt x="3282" y="353"/>
                  </a:cubicBezTo>
                  <a:cubicBezTo>
                    <a:pt x="2470" y="403"/>
                    <a:pt x="1426" y="353"/>
                    <a:pt x="779" y="933"/>
                  </a:cubicBezTo>
                  <a:cubicBezTo>
                    <a:pt x="0" y="1646"/>
                    <a:pt x="150" y="3021"/>
                    <a:pt x="166" y="3982"/>
                  </a:cubicBezTo>
                  <a:cubicBezTo>
                    <a:pt x="183" y="5722"/>
                    <a:pt x="50" y="8141"/>
                    <a:pt x="2287" y="8324"/>
                  </a:cubicBezTo>
                  <a:cubicBezTo>
                    <a:pt x="4238" y="8482"/>
                    <a:pt x="6211" y="8540"/>
                    <a:pt x="8188" y="8540"/>
                  </a:cubicBezTo>
                  <a:cubicBezTo>
                    <a:pt x="10982" y="8540"/>
                    <a:pt x="13783" y="8424"/>
                    <a:pt x="16538" y="8307"/>
                  </a:cubicBezTo>
                  <a:cubicBezTo>
                    <a:pt x="17897" y="8257"/>
                    <a:pt x="19256" y="8175"/>
                    <a:pt x="20615" y="8092"/>
                  </a:cubicBezTo>
                  <a:cubicBezTo>
                    <a:pt x="21626" y="8025"/>
                    <a:pt x="23067" y="8191"/>
                    <a:pt x="23979" y="7694"/>
                  </a:cubicBezTo>
                  <a:cubicBezTo>
                    <a:pt x="24923" y="7164"/>
                    <a:pt x="24774" y="5937"/>
                    <a:pt x="24807" y="5009"/>
                  </a:cubicBezTo>
                  <a:cubicBezTo>
                    <a:pt x="24840" y="3684"/>
                    <a:pt x="24874" y="2358"/>
                    <a:pt x="24923" y="1032"/>
                  </a:cubicBezTo>
                  <a:cubicBezTo>
                    <a:pt x="24940" y="88"/>
                    <a:pt x="23399" y="22"/>
                    <a:pt x="23399" y="22"/>
                  </a:cubicBezTo>
                  <a:cubicBezTo>
                    <a:pt x="23399" y="22"/>
                    <a:pt x="22412" y="0"/>
                    <a:pt x="21687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13;p39">
              <a:extLst>
                <a:ext uri="{FF2B5EF4-FFF2-40B4-BE49-F238E27FC236}">
                  <a16:creationId xmlns:a16="http://schemas.microsoft.com/office/drawing/2014/main" id="{4B550C5D-E968-46DE-A924-EDE9EA131902}"/>
                </a:ext>
              </a:extLst>
            </p:cNvPr>
            <p:cNvSpPr txBox="1">
              <a:spLocks/>
            </p:cNvSpPr>
            <p:nvPr/>
          </p:nvSpPr>
          <p:spPr>
            <a:xfrm>
              <a:off x="2743937" y="3219073"/>
              <a:ext cx="5833314" cy="833076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The student has had academic warnings and has mentioned wanting to take a leave of absence.</a:t>
              </a:r>
            </a:p>
          </p:txBody>
        </p:sp>
        <p:sp>
          <p:nvSpPr>
            <p:cNvPr id="21" name="Google Shape;406;p39">
              <a:extLst>
                <a:ext uri="{FF2B5EF4-FFF2-40B4-BE49-F238E27FC236}">
                  <a16:creationId xmlns:a16="http://schemas.microsoft.com/office/drawing/2014/main" id="{44C0120F-E389-4EE1-B29D-1BBEE4D636B8}"/>
                </a:ext>
              </a:extLst>
            </p:cNvPr>
            <p:cNvSpPr txBox="1">
              <a:spLocks/>
            </p:cNvSpPr>
            <p:nvPr/>
          </p:nvSpPr>
          <p:spPr>
            <a:xfrm>
              <a:off x="1938557" y="3410227"/>
              <a:ext cx="1008000" cy="4749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3200" dirty="0">
                  <a:solidFill>
                    <a:srgbClr val="009193"/>
                  </a:solidFill>
                  <a:latin typeface="Broadway" panose="04040905080B02020502" pitchFamily="82" charset="0"/>
                </a:rPr>
                <a:t>02.</a:t>
              </a: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EA12AAFD-65DD-4605-AB24-F2E9A64EF1F9}"/>
              </a:ext>
            </a:extLst>
          </p:cNvPr>
          <p:cNvGrpSpPr/>
          <p:nvPr/>
        </p:nvGrpSpPr>
        <p:grpSpPr>
          <a:xfrm>
            <a:off x="686889" y="3493646"/>
            <a:ext cx="6291079" cy="846071"/>
            <a:chOff x="1574946" y="2157053"/>
            <a:chExt cx="6893240" cy="846071"/>
          </a:xfrm>
        </p:grpSpPr>
        <p:sp>
          <p:nvSpPr>
            <p:cNvPr id="25" name="Google Shape;465;p41">
              <a:extLst>
                <a:ext uri="{FF2B5EF4-FFF2-40B4-BE49-F238E27FC236}">
                  <a16:creationId xmlns:a16="http://schemas.microsoft.com/office/drawing/2014/main" id="{83CFF17F-D237-4EBD-A0DF-8C7D0D725024}"/>
                </a:ext>
              </a:extLst>
            </p:cNvPr>
            <p:cNvSpPr/>
            <p:nvPr/>
          </p:nvSpPr>
          <p:spPr>
            <a:xfrm>
              <a:off x="1862152" y="2178405"/>
              <a:ext cx="6241658" cy="824719"/>
            </a:xfrm>
            <a:custGeom>
              <a:avLst/>
              <a:gdLst/>
              <a:ahLst/>
              <a:cxnLst/>
              <a:rect l="l" t="t" r="r" b="b"/>
              <a:pathLst>
                <a:path w="24940" h="8540" extrusionOk="0">
                  <a:moveTo>
                    <a:pt x="21687" y="0"/>
                  </a:moveTo>
                  <a:cubicBezTo>
                    <a:pt x="21506" y="0"/>
                    <a:pt x="21341" y="2"/>
                    <a:pt x="21211" y="5"/>
                  </a:cubicBezTo>
                  <a:lnTo>
                    <a:pt x="17533" y="55"/>
                  </a:lnTo>
                  <a:cubicBezTo>
                    <a:pt x="12793" y="138"/>
                    <a:pt x="8004" y="5"/>
                    <a:pt x="3282" y="353"/>
                  </a:cubicBezTo>
                  <a:cubicBezTo>
                    <a:pt x="2470" y="403"/>
                    <a:pt x="1426" y="353"/>
                    <a:pt x="779" y="933"/>
                  </a:cubicBezTo>
                  <a:cubicBezTo>
                    <a:pt x="0" y="1646"/>
                    <a:pt x="150" y="3021"/>
                    <a:pt x="166" y="3982"/>
                  </a:cubicBezTo>
                  <a:cubicBezTo>
                    <a:pt x="183" y="5722"/>
                    <a:pt x="50" y="8141"/>
                    <a:pt x="2287" y="8324"/>
                  </a:cubicBezTo>
                  <a:cubicBezTo>
                    <a:pt x="4238" y="8482"/>
                    <a:pt x="6211" y="8540"/>
                    <a:pt x="8188" y="8540"/>
                  </a:cubicBezTo>
                  <a:cubicBezTo>
                    <a:pt x="10982" y="8540"/>
                    <a:pt x="13783" y="8424"/>
                    <a:pt x="16538" y="8307"/>
                  </a:cubicBezTo>
                  <a:cubicBezTo>
                    <a:pt x="17897" y="8257"/>
                    <a:pt x="19256" y="8175"/>
                    <a:pt x="20615" y="8092"/>
                  </a:cubicBezTo>
                  <a:cubicBezTo>
                    <a:pt x="21626" y="8025"/>
                    <a:pt x="23067" y="8191"/>
                    <a:pt x="23979" y="7694"/>
                  </a:cubicBezTo>
                  <a:cubicBezTo>
                    <a:pt x="24923" y="7164"/>
                    <a:pt x="24774" y="5937"/>
                    <a:pt x="24807" y="5009"/>
                  </a:cubicBezTo>
                  <a:cubicBezTo>
                    <a:pt x="24840" y="3684"/>
                    <a:pt x="24874" y="2358"/>
                    <a:pt x="24923" y="1032"/>
                  </a:cubicBezTo>
                  <a:cubicBezTo>
                    <a:pt x="24940" y="88"/>
                    <a:pt x="23399" y="22"/>
                    <a:pt x="23399" y="22"/>
                  </a:cubicBezTo>
                  <a:cubicBezTo>
                    <a:pt x="23399" y="22"/>
                    <a:pt x="22412" y="0"/>
                    <a:pt x="21687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413;p39">
              <a:extLst>
                <a:ext uri="{FF2B5EF4-FFF2-40B4-BE49-F238E27FC236}">
                  <a16:creationId xmlns:a16="http://schemas.microsoft.com/office/drawing/2014/main" id="{94602BB2-F34D-43C4-ACB4-92830EB26C69}"/>
                </a:ext>
              </a:extLst>
            </p:cNvPr>
            <p:cNvSpPr txBox="1">
              <a:spLocks/>
            </p:cNvSpPr>
            <p:nvPr/>
          </p:nvSpPr>
          <p:spPr>
            <a:xfrm>
              <a:off x="2524426" y="2157053"/>
              <a:ext cx="5943760" cy="833076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The student exhibits other abnormal behaviors or circumstances.</a:t>
              </a:r>
              <a:endPara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Google Shape;406;p39">
              <a:extLst>
                <a:ext uri="{FF2B5EF4-FFF2-40B4-BE49-F238E27FC236}">
                  <a16:creationId xmlns:a16="http://schemas.microsoft.com/office/drawing/2014/main" id="{D1AC2AFD-5B0E-45AA-9F7D-A873CA91D1F7}"/>
                </a:ext>
              </a:extLst>
            </p:cNvPr>
            <p:cNvSpPr txBox="1">
              <a:spLocks/>
            </p:cNvSpPr>
            <p:nvPr/>
          </p:nvSpPr>
          <p:spPr>
            <a:xfrm>
              <a:off x="1574946" y="2369560"/>
              <a:ext cx="1008000" cy="4749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3200" dirty="0">
                  <a:solidFill>
                    <a:srgbClr val="009193"/>
                  </a:solidFill>
                  <a:latin typeface="Broadway" panose="04040905080B02020502" pitchFamily="82" charset="0"/>
                </a:rPr>
                <a:t>03.</a:t>
              </a: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638E5B7B-10F6-41F1-ABF7-DF38434593AD}"/>
              </a:ext>
            </a:extLst>
          </p:cNvPr>
          <p:cNvGrpSpPr/>
          <p:nvPr/>
        </p:nvGrpSpPr>
        <p:grpSpPr>
          <a:xfrm>
            <a:off x="1327475" y="4747501"/>
            <a:ext cx="8571898" cy="833076"/>
            <a:chOff x="1574946" y="2170048"/>
            <a:chExt cx="7759554" cy="833076"/>
          </a:xfrm>
        </p:grpSpPr>
        <p:sp>
          <p:nvSpPr>
            <p:cNvPr id="29" name="Google Shape;465;p41">
              <a:extLst>
                <a:ext uri="{FF2B5EF4-FFF2-40B4-BE49-F238E27FC236}">
                  <a16:creationId xmlns:a16="http://schemas.microsoft.com/office/drawing/2014/main" id="{094313FD-6FD5-4B29-B509-F3499A6C5580}"/>
                </a:ext>
              </a:extLst>
            </p:cNvPr>
            <p:cNvSpPr/>
            <p:nvPr/>
          </p:nvSpPr>
          <p:spPr>
            <a:xfrm flipV="1">
              <a:off x="1862151" y="2178405"/>
              <a:ext cx="7472349" cy="824719"/>
            </a:xfrm>
            <a:custGeom>
              <a:avLst/>
              <a:gdLst/>
              <a:ahLst/>
              <a:cxnLst/>
              <a:rect l="l" t="t" r="r" b="b"/>
              <a:pathLst>
                <a:path w="24940" h="8540" extrusionOk="0">
                  <a:moveTo>
                    <a:pt x="21687" y="0"/>
                  </a:moveTo>
                  <a:cubicBezTo>
                    <a:pt x="21506" y="0"/>
                    <a:pt x="21341" y="2"/>
                    <a:pt x="21211" y="5"/>
                  </a:cubicBezTo>
                  <a:lnTo>
                    <a:pt x="17533" y="55"/>
                  </a:lnTo>
                  <a:cubicBezTo>
                    <a:pt x="12793" y="138"/>
                    <a:pt x="8004" y="5"/>
                    <a:pt x="3282" y="353"/>
                  </a:cubicBezTo>
                  <a:cubicBezTo>
                    <a:pt x="2470" y="403"/>
                    <a:pt x="1426" y="353"/>
                    <a:pt x="779" y="933"/>
                  </a:cubicBezTo>
                  <a:cubicBezTo>
                    <a:pt x="0" y="1646"/>
                    <a:pt x="150" y="3021"/>
                    <a:pt x="166" y="3982"/>
                  </a:cubicBezTo>
                  <a:cubicBezTo>
                    <a:pt x="183" y="5722"/>
                    <a:pt x="50" y="8141"/>
                    <a:pt x="2287" y="8324"/>
                  </a:cubicBezTo>
                  <a:cubicBezTo>
                    <a:pt x="4238" y="8482"/>
                    <a:pt x="6211" y="8540"/>
                    <a:pt x="8188" y="8540"/>
                  </a:cubicBezTo>
                  <a:cubicBezTo>
                    <a:pt x="10982" y="8540"/>
                    <a:pt x="13783" y="8424"/>
                    <a:pt x="16538" y="8307"/>
                  </a:cubicBezTo>
                  <a:cubicBezTo>
                    <a:pt x="17897" y="8257"/>
                    <a:pt x="19256" y="8175"/>
                    <a:pt x="20615" y="8092"/>
                  </a:cubicBezTo>
                  <a:cubicBezTo>
                    <a:pt x="21626" y="8025"/>
                    <a:pt x="23067" y="8191"/>
                    <a:pt x="23979" y="7694"/>
                  </a:cubicBezTo>
                  <a:cubicBezTo>
                    <a:pt x="24923" y="7164"/>
                    <a:pt x="24774" y="5937"/>
                    <a:pt x="24807" y="5009"/>
                  </a:cubicBezTo>
                  <a:cubicBezTo>
                    <a:pt x="24840" y="3684"/>
                    <a:pt x="24874" y="2358"/>
                    <a:pt x="24923" y="1032"/>
                  </a:cubicBezTo>
                  <a:cubicBezTo>
                    <a:pt x="24940" y="88"/>
                    <a:pt x="23399" y="22"/>
                    <a:pt x="23399" y="22"/>
                  </a:cubicBezTo>
                  <a:cubicBezTo>
                    <a:pt x="23399" y="22"/>
                    <a:pt x="22412" y="0"/>
                    <a:pt x="21687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413;p39">
              <a:extLst>
                <a:ext uri="{FF2B5EF4-FFF2-40B4-BE49-F238E27FC236}">
                  <a16:creationId xmlns:a16="http://schemas.microsoft.com/office/drawing/2014/main" id="{7874CAA2-2382-458D-AD22-1AB72B71F548}"/>
                </a:ext>
              </a:extLst>
            </p:cNvPr>
            <p:cNvSpPr txBox="1">
              <a:spLocks/>
            </p:cNvSpPr>
            <p:nvPr/>
          </p:nvSpPr>
          <p:spPr>
            <a:xfrm>
              <a:off x="2458483" y="2170048"/>
              <a:ext cx="6876017" cy="833076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The student has incidents requiring reporting, such as concerns about suicide or harming others.</a:t>
              </a:r>
            </a:p>
          </p:txBody>
        </p:sp>
        <p:sp>
          <p:nvSpPr>
            <p:cNvPr id="31" name="Google Shape;406;p39">
              <a:extLst>
                <a:ext uri="{FF2B5EF4-FFF2-40B4-BE49-F238E27FC236}">
                  <a16:creationId xmlns:a16="http://schemas.microsoft.com/office/drawing/2014/main" id="{1F6E6C17-19B3-4747-8ACF-3D0E2C79B60A}"/>
                </a:ext>
              </a:extLst>
            </p:cNvPr>
            <p:cNvSpPr txBox="1">
              <a:spLocks/>
            </p:cNvSpPr>
            <p:nvPr/>
          </p:nvSpPr>
          <p:spPr>
            <a:xfrm>
              <a:off x="1574946" y="2369560"/>
              <a:ext cx="1008000" cy="4749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3200" dirty="0">
                  <a:solidFill>
                    <a:srgbClr val="009193"/>
                  </a:solidFill>
                  <a:latin typeface="Broadway" panose="04040905080B02020502" pitchFamily="82" charset="0"/>
                </a:rPr>
                <a:t>04.</a:t>
              </a:r>
            </a:p>
          </p:txBody>
        </p:sp>
      </p:grpSp>
      <p:sp>
        <p:nvSpPr>
          <p:cNvPr id="6" name="橢圓 5">
            <a:extLst>
              <a:ext uri="{FF2B5EF4-FFF2-40B4-BE49-F238E27FC236}">
                <a16:creationId xmlns:a16="http://schemas.microsoft.com/office/drawing/2014/main" id="{7E4988A2-5381-46B6-AC18-3725E451AF1A}"/>
              </a:ext>
            </a:extLst>
          </p:cNvPr>
          <p:cNvSpPr/>
          <p:nvPr/>
        </p:nvSpPr>
        <p:spPr>
          <a:xfrm>
            <a:off x="9199171" y="2955198"/>
            <a:ext cx="1800660" cy="18006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Any other else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cxnSp>
        <p:nvCxnSpPr>
          <p:cNvPr id="37" name="Google Shape;138;p6">
            <a:extLst>
              <a:ext uri="{FF2B5EF4-FFF2-40B4-BE49-F238E27FC236}">
                <a16:creationId xmlns:a16="http://schemas.microsoft.com/office/drawing/2014/main" id="{FDC0FA73-BB41-4375-BE47-D25A503D23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7113" y="1052513"/>
            <a:ext cx="10356850" cy="0"/>
          </a:xfrm>
          <a:prstGeom prst="straightConnector1">
            <a:avLst/>
          </a:prstGeom>
          <a:noFill/>
          <a:ln w="38100">
            <a:solidFill>
              <a:srgbClr val="C0D6C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2A4D9690-BE4F-4FC6-896E-B36B4B33BD32}"/>
              </a:ext>
            </a:extLst>
          </p:cNvPr>
          <p:cNvSpPr txBox="1"/>
          <p:nvPr/>
        </p:nvSpPr>
        <p:spPr>
          <a:xfrm>
            <a:off x="1027112" y="359788"/>
            <a:ext cx="887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Under what circumstances is a referral appropriate?</a:t>
            </a:r>
            <a:endParaRPr lang="zh-TW" altLang="en-US" sz="3200" b="1" dirty="0">
              <a:latin typeface="Klee One SemiBold" pitchFamily="2" charset="-120"/>
              <a:ea typeface="Klee One SemiBold" pitchFamily="2" charset="-120"/>
              <a:cs typeface="Klee One SemiBold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002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248DE1BF-EB89-C844-B785-60609A52913B}"/>
              </a:ext>
            </a:extLst>
          </p:cNvPr>
          <p:cNvSpPr/>
          <p:nvPr/>
        </p:nvSpPr>
        <p:spPr>
          <a:xfrm>
            <a:off x="318101" y="5828536"/>
            <a:ext cx="6465888" cy="779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cxnSp>
        <p:nvCxnSpPr>
          <p:cNvPr id="11" name="Google Shape;138;p6">
            <a:extLst>
              <a:ext uri="{FF2B5EF4-FFF2-40B4-BE49-F238E27FC236}">
                <a16:creationId xmlns:a16="http://schemas.microsoft.com/office/drawing/2014/main" id="{BC62AC77-DE53-4C4F-88AC-0C68EDAFCB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7575" y="922799"/>
            <a:ext cx="10356850" cy="0"/>
          </a:xfrm>
          <a:prstGeom prst="straightConnector1">
            <a:avLst/>
          </a:prstGeom>
          <a:noFill/>
          <a:ln w="38100">
            <a:solidFill>
              <a:srgbClr val="C0D6C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7A81975-2263-46B4-ABB7-CA5F0216B840}"/>
              </a:ext>
            </a:extLst>
          </p:cNvPr>
          <p:cNvSpPr txBox="1"/>
          <p:nvPr/>
        </p:nvSpPr>
        <p:spPr>
          <a:xfrm>
            <a:off x="1238351" y="339065"/>
            <a:ext cx="83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a typeface="Calibri" panose="020F0502020204030204" pitchFamily="34" charset="0"/>
                <a:cs typeface="Calibri" panose="020F0502020204030204" pitchFamily="34" charset="0"/>
              </a:rPr>
              <a:t>Hotlines</a:t>
            </a:r>
            <a:endParaRPr lang="en-US" altLang="zh-TW" sz="32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4AAF1CEA-8C27-6D4B-A2DA-08823C740A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05226" y="275422"/>
            <a:ext cx="2108708" cy="62656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9pPr>
          </a:lstStyle>
          <a:p>
            <a:endParaRPr lang="zh-TW" altLang="zh-TW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308FFE8C-4AF3-4F34-A6BD-D8E098541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397438"/>
              </p:ext>
            </p:extLst>
          </p:nvPr>
        </p:nvGraphicFramePr>
        <p:xfrm>
          <a:off x="429136" y="1202508"/>
          <a:ext cx="4355342" cy="192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187">
                  <a:extLst>
                    <a:ext uri="{9D8B030D-6E8A-4147-A177-3AD203B41FA5}">
                      <a16:colId xmlns:a16="http://schemas.microsoft.com/office/drawing/2014/main" val="3486347832"/>
                    </a:ext>
                  </a:extLst>
                </a:gridCol>
                <a:gridCol w="1911155">
                  <a:extLst>
                    <a:ext uri="{9D8B030D-6E8A-4147-A177-3AD203B41FA5}">
                      <a16:colId xmlns:a16="http://schemas.microsoft.com/office/drawing/2014/main" val="378308897"/>
                    </a:ext>
                  </a:extLst>
                </a:gridCol>
              </a:tblGrid>
              <a:tr h="49197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+mn-lt"/>
                          <a:ea typeface="KaiTi" panose="02010609060101010101" pitchFamily="49" charset="-122"/>
                        </a:rPr>
                        <a:t>24/7 hotline within the campus</a:t>
                      </a:r>
                      <a:endParaRPr lang="en-MY" sz="2400" dirty="0"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>
                    <a:solidFill>
                      <a:srgbClr val="009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98532"/>
                  </a:ext>
                </a:extLst>
              </a:tr>
              <a:tr h="7157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j-lt"/>
                          <a:ea typeface="KaiTi" panose="02010609060101010101" pitchFamily="49" charset="-122"/>
                        </a:rPr>
                        <a:t>Student Safety Center</a:t>
                      </a:r>
                      <a:endParaRPr lang="en-MY" sz="2400" dirty="0">
                        <a:latin typeface="+mj-lt"/>
                        <a:ea typeface="KaiTi" panose="02010609060101010101" pitchFamily="49" charset="-122"/>
                      </a:endParaRPr>
                    </a:p>
                  </a:txBody>
                  <a:tcPr anchor="ctr">
                    <a:solidFill>
                      <a:srgbClr val="CCDE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altLang="zh-CN" sz="18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3366-9119</a:t>
                      </a:r>
                      <a:endParaRPr lang="en-MY" sz="18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CD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659580"/>
                  </a:ext>
                </a:extLst>
              </a:tr>
              <a:tr h="7158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j-lt"/>
                          <a:ea typeface="KaiTi" panose="02010609060101010101" pitchFamily="49" charset="-122"/>
                        </a:rPr>
                        <a:t>Campus Security</a:t>
                      </a:r>
                      <a:endParaRPr lang="en-MY" sz="2000" dirty="0">
                        <a:latin typeface="+mj-lt"/>
                        <a:ea typeface="KaiTi" panose="02010609060101010101" pitchFamily="49" charset="-122"/>
                      </a:endParaRPr>
                    </a:p>
                  </a:txBody>
                  <a:tcPr anchor="ctr">
                    <a:solidFill>
                      <a:srgbClr val="CCDE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altLang="zh-CN" sz="18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3366-9110</a:t>
                      </a:r>
                      <a:endParaRPr lang="en-MY" sz="18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CD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394923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7816ED65-BF0C-4981-861B-E49AF02D4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732170"/>
              </p:ext>
            </p:extLst>
          </p:nvPr>
        </p:nvGraphicFramePr>
        <p:xfrm>
          <a:off x="443059" y="3332853"/>
          <a:ext cx="4358430" cy="2347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177">
                  <a:extLst>
                    <a:ext uri="{9D8B030D-6E8A-4147-A177-3AD203B41FA5}">
                      <a16:colId xmlns:a16="http://schemas.microsoft.com/office/drawing/2014/main" val="3486347832"/>
                    </a:ext>
                  </a:extLst>
                </a:gridCol>
                <a:gridCol w="1336253">
                  <a:extLst>
                    <a:ext uri="{9D8B030D-6E8A-4147-A177-3AD203B41FA5}">
                      <a16:colId xmlns:a16="http://schemas.microsoft.com/office/drawing/2014/main" val="378308897"/>
                    </a:ext>
                  </a:extLst>
                </a:gridCol>
              </a:tblGrid>
              <a:tr h="47415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24/7 hotline outside the campus</a:t>
                      </a:r>
                      <a:endParaRPr lang="en-MY" sz="24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98532"/>
                  </a:ext>
                </a:extLst>
              </a:tr>
              <a:tr h="8822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j-lt"/>
                          <a:ea typeface="KaiTi" panose="02010609060101010101" pitchFamily="49" charset="-122"/>
                        </a:rPr>
                        <a:t>Ministry of Health and Welfare's 'Peace of Mind Hotline</a:t>
                      </a:r>
                      <a:endParaRPr lang="en-MY" sz="2000" dirty="0">
                        <a:latin typeface="+mj-lt"/>
                        <a:ea typeface="KaiTi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1925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659580"/>
                  </a:ext>
                </a:extLst>
              </a:tr>
              <a:tr h="867111">
                <a:tc>
                  <a:txBody>
                    <a:bodyPr/>
                    <a:lstStyle/>
                    <a:p>
                      <a:pPr algn="ctr"/>
                      <a:r>
                        <a:rPr lang="en-MY" altLang="zh-CN" sz="2000" dirty="0">
                          <a:latin typeface="+mj-lt"/>
                          <a:ea typeface="KaiTi" panose="02010609060101010101" pitchFamily="49" charset="-122"/>
                        </a:rPr>
                        <a:t>International Lifeline hotline</a:t>
                      </a:r>
                      <a:endParaRPr lang="en-MY" sz="2000" dirty="0">
                        <a:latin typeface="+mj-lt"/>
                        <a:ea typeface="KaiTi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394923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97BE76-C3A5-4725-A65A-47738E3C2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15312"/>
              </p:ext>
            </p:extLst>
          </p:nvPr>
        </p:nvGraphicFramePr>
        <p:xfrm>
          <a:off x="4801489" y="1199145"/>
          <a:ext cx="6947452" cy="51783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4277">
                  <a:extLst>
                    <a:ext uri="{9D8B030D-6E8A-4147-A177-3AD203B41FA5}">
                      <a16:colId xmlns:a16="http://schemas.microsoft.com/office/drawing/2014/main" val="1430774313"/>
                    </a:ext>
                  </a:extLst>
                </a:gridCol>
                <a:gridCol w="1391998">
                  <a:extLst>
                    <a:ext uri="{9D8B030D-6E8A-4147-A177-3AD203B41FA5}">
                      <a16:colId xmlns:a16="http://schemas.microsoft.com/office/drawing/2014/main" val="1898736581"/>
                    </a:ext>
                  </a:extLst>
                </a:gridCol>
                <a:gridCol w="1112663">
                  <a:extLst>
                    <a:ext uri="{9D8B030D-6E8A-4147-A177-3AD203B41FA5}">
                      <a16:colId xmlns:a16="http://schemas.microsoft.com/office/drawing/2014/main" val="593661664"/>
                    </a:ext>
                  </a:extLst>
                </a:gridCol>
                <a:gridCol w="900900">
                  <a:extLst>
                    <a:ext uri="{9D8B030D-6E8A-4147-A177-3AD203B41FA5}">
                      <a16:colId xmlns:a16="http://schemas.microsoft.com/office/drawing/2014/main" val="1953770861"/>
                    </a:ext>
                  </a:extLst>
                </a:gridCol>
                <a:gridCol w="1621735">
                  <a:extLst>
                    <a:ext uri="{9D8B030D-6E8A-4147-A177-3AD203B41FA5}">
                      <a16:colId xmlns:a16="http://schemas.microsoft.com/office/drawing/2014/main" val="80215251"/>
                    </a:ext>
                  </a:extLst>
                </a:gridCol>
                <a:gridCol w="985879">
                  <a:extLst>
                    <a:ext uri="{9D8B030D-6E8A-4147-A177-3AD203B41FA5}">
                      <a16:colId xmlns:a16="http://schemas.microsoft.com/office/drawing/2014/main" val="2496602413"/>
                    </a:ext>
                  </a:extLst>
                </a:gridCol>
              </a:tblGrid>
              <a:tr h="648946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>
                          <a:latin typeface="+mn-lt"/>
                          <a:ea typeface="KaiTi" panose="02010609060101010101" pitchFamily="49" charset="-122"/>
                        </a:rPr>
                        <a:t>Other student consulting resources available on campus.</a:t>
                      </a:r>
                      <a:endParaRPr lang="en-MY" sz="2800" dirty="0"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28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solidFill>
                      <a:srgbClr val="EA6C1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28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solidFill>
                      <a:srgbClr val="EA6C1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28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solidFill>
                      <a:srgbClr val="EA6C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021239"/>
                  </a:ext>
                </a:extLst>
              </a:tr>
              <a:tr h="941432">
                <a:tc>
                  <a:txBody>
                    <a:bodyPr/>
                    <a:lstStyle/>
                    <a:p>
                      <a:endParaRPr lang="en-MY" sz="18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ea typeface="KaiTi" panose="02010609060101010101" pitchFamily="49" charset="-122"/>
                        </a:rPr>
                        <a:t>Student Counseling Center</a:t>
                      </a:r>
                      <a:endParaRPr lang="en-MY" sz="1800" dirty="0">
                        <a:latin typeface="+mj-lt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3366-2181</a:t>
                      </a:r>
                      <a:endParaRPr lang="en-MY" sz="18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ea typeface="KaiTi" panose="02010609060101010101" pitchFamily="49" charset="-122"/>
                        </a:rPr>
                        <a:t>Student Housing Service</a:t>
                      </a:r>
                      <a:endParaRPr lang="en-MY" sz="1800" dirty="0">
                        <a:latin typeface="+mj-lt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3366-2266</a:t>
                      </a:r>
                      <a:endParaRPr lang="en-MY" sz="18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8326389"/>
                  </a:ext>
                </a:extLst>
              </a:tr>
              <a:tr h="914607">
                <a:tc>
                  <a:txBody>
                    <a:bodyPr/>
                    <a:lstStyle/>
                    <a:p>
                      <a:endParaRPr lang="en-MY" sz="18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ea typeface="KaiTi" panose="02010609060101010101" pitchFamily="49" charset="-122"/>
                        </a:rPr>
                        <a:t>Health Center</a:t>
                      </a:r>
                      <a:endParaRPr lang="en-MY" sz="1800" dirty="0">
                        <a:latin typeface="+mj-lt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3366-9595</a:t>
                      </a:r>
                      <a:endParaRPr lang="en-MY" sz="18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ea typeface="KaiTi" panose="02010609060101010101" pitchFamily="49" charset="-122"/>
                        </a:rPr>
                        <a:t>Student Assistant Division</a:t>
                      </a:r>
                      <a:endParaRPr lang="en-MY" sz="1800" dirty="0">
                        <a:latin typeface="+mj-lt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3366-2050</a:t>
                      </a:r>
                      <a:endParaRPr lang="en-MY" sz="18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4955012"/>
                  </a:ext>
                </a:extLst>
              </a:tr>
              <a:tr h="936368">
                <a:tc>
                  <a:txBody>
                    <a:bodyPr/>
                    <a:lstStyle/>
                    <a:p>
                      <a:endParaRPr lang="en-MY" sz="18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ea typeface="KaiTi" panose="02010609060101010101" pitchFamily="49" charset="-122"/>
                        </a:rPr>
                        <a:t>Office of International Affairs</a:t>
                      </a:r>
                      <a:endParaRPr lang="en-MY" sz="1800" dirty="0">
                        <a:latin typeface="+mj-lt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3366- 2007</a:t>
                      </a:r>
                      <a:endParaRPr lang="en-MY" sz="18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ea typeface="KaiTi" panose="02010609060101010101" pitchFamily="49" charset="-122"/>
                        </a:rPr>
                        <a:t>Overseas Student Advising Division</a:t>
                      </a:r>
                      <a:endParaRPr lang="en-MY" sz="1800" dirty="0">
                        <a:latin typeface="+mj-lt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3366-3232</a:t>
                      </a:r>
                      <a:endParaRPr lang="en-MY" sz="18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475880"/>
                  </a:ext>
                </a:extLst>
              </a:tr>
              <a:tr h="937441">
                <a:tc>
                  <a:txBody>
                    <a:bodyPr/>
                    <a:lstStyle/>
                    <a:p>
                      <a:endParaRPr lang="en-MY" sz="18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ea typeface="KaiTi" panose="02010609060101010101" pitchFamily="49" charset="-122"/>
                        </a:rPr>
                        <a:t>Gender Equity Education Committee</a:t>
                      </a:r>
                      <a:endParaRPr lang="en-MY" sz="1800" dirty="0">
                        <a:latin typeface="+mj-lt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3366-9607</a:t>
                      </a:r>
                      <a:endParaRPr lang="en-MY" sz="18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ea typeface="KaiTi" panose="02010609060101010101" pitchFamily="49" charset="-122"/>
                        </a:rPr>
                        <a:t>Indigenous Student Resource Center</a:t>
                      </a:r>
                      <a:endParaRPr lang="en-MY" sz="1800" dirty="0">
                        <a:latin typeface="+mj-lt"/>
                        <a:ea typeface="KaiT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3366-6605</a:t>
                      </a:r>
                      <a:endParaRPr lang="en-MY" sz="18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5907483"/>
                  </a:ext>
                </a:extLst>
              </a:tr>
            </a:tbl>
          </a:graphicData>
        </a:graphic>
      </p:graphicFrame>
      <p:pic>
        <p:nvPicPr>
          <p:cNvPr id="13" name="圖片 17">
            <a:extLst>
              <a:ext uri="{FF2B5EF4-FFF2-40B4-BE49-F238E27FC236}">
                <a16:creationId xmlns:a16="http://schemas.microsoft.com/office/drawing/2014/main" id="{4DAD295B-FE5C-44C9-9DB9-27F13ECDD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297" y="2219222"/>
            <a:ext cx="833914" cy="833914"/>
          </a:xfrm>
          <a:prstGeom prst="rect">
            <a:avLst/>
          </a:prstGeom>
        </p:spPr>
      </p:pic>
      <p:pic>
        <p:nvPicPr>
          <p:cNvPr id="17" name="圖片 18">
            <a:extLst>
              <a:ext uri="{FF2B5EF4-FFF2-40B4-BE49-F238E27FC236}">
                <a16:creationId xmlns:a16="http://schemas.microsoft.com/office/drawing/2014/main" id="{8ED03A17-23C4-42CC-B133-8C1782800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259" y="3120494"/>
            <a:ext cx="850365" cy="850365"/>
          </a:xfrm>
          <a:prstGeom prst="rect">
            <a:avLst/>
          </a:prstGeom>
        </p:spPr>
      </p:pic>
      <p:pic>
        <p:nvPicPr>
          <p:cNvPr id="18" name="圖片 11">
            <a:extLst>
              <a:ext uri="{FF2B5EF4-FFF2-40B4-BE49-F238E27FC236}">
                <a16:creationId xmlns:a16="http://schemas.microsoft.com/office/drawing/2014/main" id="{10BCA621-E50C-4B0F-9FF5-15F501904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2134" y="5340321"/>
            <a:ext cx="833914" cy="833914"/>
          </a:xfrm>
          <a:prstGeom prst="rect">
            <a:avLst/>
          </a:prstGeom>
        </p:spPr>
      </p:pic>
      <p:pic>
        <p:nvPicPr>
          <p:cNvPr id="19" name="圖片 12">
            <a:extLst>
              <a:ext uri="{FF2B5EF4-FFF2-40B4-BE49-F238E27FC236}">
                <a16:creationId xmlns:a16="http://schemas.microsoft.com/office/drawing/2014/main" id="{BD95F3EB-5973-4B1D-B0AD-1C61E0BD52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383" y="2208077"/>
            <a:ext cx="809280" cy="809280"/>
          </a:xfrm>
          <a:prstGeom prst="rect">
            <a:avLst/>
          </a:prstGeom>
        </p:spPr>
      </p:pic>
      <p:pic>
        <p:nvPicPr>
          <p:cNvPr id="20" name="圖片 13">
            <a:extLst>
              <a:ext uri="{FF2B5EF4-FFF2-40B4-BE49-F238E27FC236}">
                <a16:creationId xmlns:a16="http://schemas.microsoft.com/office/drawing/2014/main" id="{0861A25E-0F76-452E-B6D8-53D67A6ED4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4840" y="3126643"/>
            <a:ext cx="850365" cy="850365"/>
          </a:xfrm>
          <a:prstGeom prst="rect">
            <a:avLst/>
          </a:prstGeom>
        </p:spPr>
      </p:pic>
      <p:pic>
        <p:nvPicPr>
          <p:cNvPr id="21" name="圖片 14">
            <a:extLst>
              <a:ext uri="{FF2B5EF4-FFF2-40B4-BE49-F238E27FC236}">
                <a16:creationId xmlns:a16="http://schemas.microsoft.com/office/drawing/2014/main" id="{F400A9A4-68BC-4CFD-8104-F0EBEDE55A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9724" y="4170874"/>
            <a:ext cx="833914" cy="833914"/>
          </a:xfrm>
          <a:prstGeom prst="rect">
            <a:avLst/>
          </a:prstGeom>
        </p:spPr>
      </p:pic>
      <p:pic>
        <p:nvPicPr>
          <p:cNvPr id="22" name="圖片 15">
            <a:extLst>
              <a:ext uri="{FF2B5EF4-FFF2-40B4-BE49-F238E27FC236}">
                <a16:creationId xmlns:a16="http://schemas.microsoft.com/office/drawing/2014/main" id="{DC98E0E2-9BD2-4D0A-A19F-9A77BB2F4E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4839" y="4131638"/>
            <a:ext cx="850365" cy="850365"/>
          </a:xfrm>
          <a:prstGeom prst="rect">
            <a:avLst/>
          </a:prstGeom>
        </p:spPr>
      </p:pic>
      <p:pic>
        <p:nvPicPr>
          <p:cNvPr id="23" name="圖片 16">
            <a:extLst>
              <a:ext uri="{FF2B5EF4-FFF2-40B4-BE49-F238E27FC236}">
                <a16:creationId xmlns:a16="http://schemas.microsoft.com/office/drawing/2014/main" id="{62866065-F9B9-4511-A809-52A58812DA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95572" y="5349723"/>
            <a:ext cx="850365" cy="850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>
            <a:extLst>
              <a:ext uri="{FF2B5EF4-FFF2-40B4-BE49-F238E27FC236}">
                <a16:creationId xmlns:a16="http://schemas.microsoft.com/office/drawing/2014/main" id="{C14F9527-6C9B-463C-815F-CF8230848034}"/>
              </a:ext>
            </a:extLst>
          </p:cNvPr>
          <p:cNvSpPr txBox="1"/>
          <p:nvPr/>
        </p:nvSpPr>
        <p:spPr>
          <a:xfrm>
            <a:off x="1339029" y="4795562"/>
            <a:ext cx="973301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4000" b="1" dirty="0">
                <a:solidFill>
                  <a:schemeClr val="accent2"/>
                </a:solidFill>
                <a:ea typeface="微軟正黑體" panose="020B0604030504040204" pitchFamily="34" charset="-120"/>
                <a:cs typeface="Klee One SemiBold" pitchFamily="2" charset="-120"/>
              </a:rPr>
              <a:t>Wish you a wonderful journey in NTU!  </a:t>
            </a:r>
          </a:p>
        </p:txBody>
      </p:sp>
      <p:cxnSp>
        <p:nvCxnSpPr>
          <p:cNvPr id="9" name="Google Shape;138;p6">
            <a:extLst>
              <a:ext uri="{FF2B5EF4-FFF2-40B4-BE49-F238E27FC236}">
                <a16:creationId xmlns:a16="http://schemas.microsoft.com/office/drawing/2014/main" id="{B1A9258A-7A20-484F-B7CD-9DB9D18E1E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7113" y="1052513"/>
            <a:ext cx="10356850" cy="0"/>
          </a:xfrm>
          <a:prstGeom prst="straightConnector1">
            <a:avLst/>
          </a:prstGeom>
          <a:noFill/>
          <a:ln w="38100">
            <a:solidFill>
              <a:srgbClr val="C0D6C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9C6EA2C-196C-4B05-871F-B7241DE8A71B}"/>
              </a:ext>
            </a:extLst>
          </p:cNvPr>
          <p:cNvSpPr txBox="1"/>
          <p:nvPr/>
        </p:nvSpPr>
        <p:spPr>
          <a:xfrm>
            <a:off x="1027113" y="283072"/>
            <a:ext cx="8390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ea typeface="Klee One SemiBold" pitchFamily="2" charset="-120"/>
                <a:cs typeface="Klee One SemiBold" pitchFamily="2" charset="-120"/>
              </a:rPr>
              <a:t>Contact us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1A4B681-4D05-3146-8E88-E126FAF9B897}"/>
              </a:ext>
            </a:extLst>
          </p:cNvPr>
          <p:cNvSpPr/>
          <p:nvPr/>
        </p:nvSpPr>
        <p:spPr>
          <a:xfrm>
            <a:off x="282575" y="5813425"/>
            <a:ext cx="6465888" cy="779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F1530825-07A0-A943-8E2A-86CF721AF0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85771" y="283070"/>
            <a:ext cx="2398192" cy="71258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Arial" panose="020B0604020202020204" pitchFamily="34" charset="0"/>
              </a:defRPr>
            </a:lvl9pPr>
          </a:lstStyle>
          <a:p>
            <a:endParaRPr lang="zh-TW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6DCD148-B0AE-B54E-978E-B80B446F8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008" y="2158999"/>
            <a:ext cx="2236919" cy="2236919"/>
          </a:xfrm>
          <a:prstGeom prst="rect">
            <a:avLst/>
          </a:prstGeom>
        </p:spPr>
      </p:pic>
      <p:sp>
        <p:nvSpPr>
          <p:cNvPr id="16" name="文字方塊 8">
            <a:extLst>
              <a:ext uri="{FF2B5EF4-FFF2-40B4-BE49-F238E27FC236}">
                <a16:creationId xmlns:a16="http://schemas.microsoft.com/office/drawing/2014/main" id="{2FE05927-3891-4B2E-8492-E1CFC4E01363}"/>
              </a:ext>
            </a:extLst>
          </p:cNvPr>
          <p:cNvSpPr txBox="1"/>
          <p:nvPr/>
        </p:nvSpPr>
        <p:spPr>
          <a:xfrm>
            <a:off x="1233556" y="2158999"/>
            <a:ext cx="6161157" cy="224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微軟正黑體" panose="020B0604030504040204" pitchFamily="34" charset="-120"/>
              <a:buChar char="◇"/>
            </a:pPr>
            <a:r>
              <a:rPr lang="en-US" altLang="zh-CN" sz="2400" b="1" dirty="0">
                <a:latin typeface="源樣明體 TTF Bold" panose="02020700000000000000" pitchFamily="18" charset="-120"/>
                <a:ea typeface="源樣明體 TTF Bold" panose="02020700000000000000" pitchFamily="18" charset="-120"/>
              </a:rPr>
              <a:t>Address</a:t>
            </a:r>
            <a:r>
              <a:rPr lang="zh-TW" altLang="en-US" sz="2400" b="1" dirty="0">
                <a:latin typeface="源樣明體 TTF Bold" panose="02020700000000000000" pitchFamily="18" charset="-120"/>
                <a:ea typeface="源樣明體 TTF Bold" panose="02020700000000000000" pitchFamily="18" charset="-120"/>
              </a:rPr>
              <a:t>：</a:t>
            </a:r>
            <a:r>
              <a:rPr lang="en-US" altLang="zh-TW" sz="2400" b="1" dirty="0">
                <a:latin typeface="源樣明體 TTF Bold" panose="02020700000000000000" pitchFamily="18" charset="-120"/>
                <a:ea typeface="源樣明體 TTF Bold" panose="02020700000000000000" pitchFamily="18" charset="-120"/>
              </a:rPr>
              <a:t>Room 102, Mathematics Research Center Building</a:t>
            </a:r>
          </a:p>
          <a:p>
            <a:pPr marL="685800" indent="-685800">
              <a:lnSpc>
                <a:spcPct val="150000"/>
              </a:lnSpc>
              <a:buFont typeface="微軟正黑體" panose="020B0604030504040204" pitchFamily="34" charset="-120"/>
              <a:buChar char="◇"/>
            </a:pPr>
            <a:r>
              <a:rPr lang="en-US" altLang="zh-CN" sz="2400" b="1" dirty="0">
                <a:latin typeface="源樣明體 TTF Bold" panose="02020700000000000000" pitchFamily="18" charset="-120"/>
                <a:ea typeface="源樣明體 TTF Bold" panose="02020700000000000000" pitchFamily="18" charset="-120"/>
              </a:rPr>
              <a:t>Contact</a:t>
            </a:r>
            <a:r>
              <a:rPr lang="zh-TW" altLang="en-US" sz="2400" b="1" dirty="0">
                <a:latin typeface="源樣明體 TTF Bold" panose="02020700000000000000" pitchFamily="18" charset="-120"/>
                <a:ea typeface="源樣明體 TTF Bold" panose="02020700000000000000" pitchFamily="18" charset="-120"/>
              </a:rPr>
              <a:t>：（</a:t>
            </a:r>
            <a:r>
              <a:rPr lang="en-US" altLang="zh-TW" sz="2400" b="1" dirty="0">
                <a:latin typeface="源樣明體 TTF Bold" panose="02020700000000000000" pitchFamily="18" charset="-120"/>
                <a:ea typeface="源樣明體 TTF Bold" panose="02020700000000000000" pitchFamily="18" charset="-120"/>
              </a:rPr>
              <a:t>02</a:t>
            </a:r>
            <a:r>
              <a:rPr lang="zh-TW" altLang="en-US" sz="2400" b="1" dirty="0">
                <a:latin typeface="源樣明體 TTF Bold" panose="02020700000000000000" pitchFamily="18" charset="-120"/>
                <a:ea typeface="源樣明體 TTF Bold" panose="02020700000000000000" pitchFamily="18" charset="-120"/>
              </a:rPr>
              <a:t>）</a:t>
            </a:r>
            <a:r>
              <a:rPr lang="en-US" altLang="zh-TW" sz="2400" b="1" dirty="0">
                <a:latin typeface="源樣明體 TTF Bold" panose="02020700000000000000" pitchFamily="18" charset="-120"/>
                <a:ea typeface="源樣明體 TTF Bold" panose="02020700000000000000" pitchFamily="18" charset="-120"/>
              </a:rPr>
              <a:t>3366 – 7173</a:t>
            </a:r>
          </a:p>
          <a:p>
            <a:pPr marL="685800" indent="-685800">
              <a:lnSpc>
                <a:spcPct val="150000"/>
              </a:lnSpc>
              <a:buFont typeface="微軟正黑體" panose="020B0604030504040204" pitchFamily="34" charset="-120"/>
              <a:buChar char="◇"/>
            </a:pPr>
            <a:r>
              <a:rPr lang="en-US" altLang="zh-TW" sz="2400" b="1" dirty="0">
                <a:latin typeface="源樣明體 TTF Bold" panose="02020700000000000000" pitchFamily="18" charset="-120"/>
                <a:ea typeface="源樣明體 TTF Bold" panose="02020700000000000000" pitchFamily="18" charset="-120"/>
              </a:rPr>
              <a:t>Email</a:t>
            </a:r>
            <a:r>
              <a:rPr lang="zh-TW" altLang="en-US" sz="2400" b="1" dirty="0">
                <a:latin typeface="源樣明體 TTF Bold" panose="02020700000000000000" pitchFamily="18" charset="-120"/>
                <a:ea typeface="源樣明體 TTF Bold" panose="02020700000000000000" pitchFamily="18" charset="-120"/>
              </a:rPr>
              <a:t>：</a:t>
            </a:r>
            <a:r>
              <a:rPr lang="en-US" altLang="zh-TW" sz="2400" b="1" dirty="0">
                <a:latin typeface="源樣明體 TTF Bold" panose="02020700000000000000" pitchFamily="18" charset="-120"/>
                <a:ea typeface="源樣明體 TTF Bold" panose="02020700000000000000" pitchFamily="18" charset="-120"/>
                <a:hlinkClick r:id="rId5"/>
              </a:rPr>
              <a:t>ntucsw@ntu.edu.tw</a:t>
            </a:r>
            <a:endParaRPr lang="en-US" altLang="zh-TW" sz="2400" b="1" dirty="0">
              <a:latin typeface="源樣明體 TTF Bold" panose="02020700000000000000" pitchFamily="18" charset="-120"/>
              <a:ea typeface="源樣明體 TTF Bold" panose="020207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7107811"/>
      </p:ext>
    </p:extLst>
  </p:cSld>
  <p:clrMapOvr>
    <a:masterClrMapping/>
  </p:clrMapOvr>
</p:sld>
</file>

<file path=ppt/theme/theme1.xml><?xml version="1.0" encoding="utf-8"?>
<a:theme xmlns:a="http://schemas.openxmlformats.org/drawingml/2006/main" name="學輔專員之學生輔導流程圖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" id="{954D2002-3057-4916-B4EF-399ADDE5BB7D}" vid="{B34D6448-0CD8-4678-BD2B-921389E189E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學輔專員之學生輔導流程圖  </Template>
  <TotalTime>6789</TotalTime>
  <Words>343</Words>
  <Application>Microsoft Office PowerPoint</Application>
  <PresentationFormat>Widescreen</PresentationFormat>
  <Paragraphs>83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KaiTi</vt:lpstr>
      <vt:lpstr>Klee One SemiBold</vt:lpstr>
      <vt:lpstr>微軟正黑體</vt:lpstr>
      <vt:lpstr>微軟正黑體</vt:lpstr>
      <vt:lpstr>Yuanti TC</vt:lpstr>
      <vt:lpstr>源樣明體 TTF Bold</vt:lpstr>
      <vt:lpstr>Arial</vt:lpstr>
      <vt:lpstr>Broadway</vt:lpstr>
      <vt:lpstr>Calibri</vt:lpstr>
      <vt:lpstr>Calibri Light</vt:lpstr>
      <vt:lpstr>Times New Roman</vt:lpstr>
      <vt:lpstr>學輔專員之學生輔導流程圖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管管</dc:creator>
  <cp:lastModifiedBy>Leong Carlsson Ting Kang</cp:lastModifiedBy>
  <cp:revision>236</cp:revision>
  <cp:lastPrinted>2022-03-24T08:45:10Z</cp:lastPrinted>
  <dcterms:created xsi:type="dcterms:W3CDTF">2021-09-17T06:17:04Z</dcterms:created>
  <dcterms:modified xsi:type="dcterms:W3CDTF">2024-06-26T04:08:37Z</dcterms:modified>
</cp:coreProperties>
</file>