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7" r:id="rId4"/>
    <p:sldId id="257" r:id="rId5"/>
    <p:sldId id="261" r:id="rId6"/>
    <p:sldId id="268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20F"/>
    <a:srgbClr val="2E6898"/>
    <a:srgbClr val="317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5" y="1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538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78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86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39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7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922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9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38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55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21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76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3CCDC-7210-4595-B453-3062A45F1153}" type="datetimeFigureOut">
              <a:rPr lang="zh-TW" altLang="en-US" smtClean="0"/>
              <a:t>2022/9/22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56E1-C2D0-4F51-89D4-5838EB270B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12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234814" y="6381328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TW" altLang="en-US" sz="14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</a:t>
            </a:r>
            <a:r>
              <a:rPr lang="zh-TW" altLang="en-US" sz="1400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en-US" sz="14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來源：鄭銘彰</a:t>
            </a:r>
            <a:endParaRPr lang="zh-TW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4176" y="421434"/>
            <a:ext cx="12219403" cy="1662860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37351" y="440096"/>
            <a:ext cx="10389005" cy="1470025"/>
          </a:xfrm>
          <a:effectLst>
            <a:outerShdw blurRad="50800" dist="38100" dir="5400000" algn="ctr" rotWithShape="0">
              <a:schemeClr val="bg1">
                <a:lumMod val="95000"/>
              </a:schemeClr>
            </a:outerShdw>
          </a:effectLst>
        </p:spPr>
        <p:txBody>
          <a:bodyPr>
            <a:normAutofit/>
          </a:bodyPr>
          <a:lstStyle/>
          <a:p>
            <a:pPr algn="l">
              <a:lnSpc>
                <a:spcPts val="5280"/>
              </a:lnSpc>
            </a:pP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  <a:t>森林般的圖書館</a:t>
            </a:r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en-US" altLang="zh-TW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  <a:t> </a:t>
            </a:r>
            <a:r>
              <a:rPr lang="en-US" altLang="zh-TW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  <a:t>   --</a:t>
            </a:r>
            <a:r>
              <a:rPr lang="zh-TW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  <a:t>社科院辜振甫</a:t>
            </a:r>
            <a:r>
              <a:rPr lang="zh-TW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  <a:t>先生紀念圖書館</a:t>
            </a:r>
          </a:p>
        </p:txBody>
      </p:sp>
    </p:spTree>
    <p:extLst>
      <p:ext uri="{BB962C8B-B14F-4D97-AF65-F5344CB8AC3E}">
        <p14:creationId xmlns:p14="http://schemas.microsoft.com/office/powerpoint/2010/main" val="182001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050" y="828675"/>
            <a:ext cx="8143875" cy="6029325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60904" y="152400"/>
            <a:ext cx="10107706" cy="809251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社科圖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(</a:t>
            </a:r>
            <a:r>
              <a:rPr lang="zh-TW" altLang="en-US" dirty="0">
                <a:solidFill>
                  <a:schemeClr val="accent5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辜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圖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)</a:t>
            </a: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在哪裡</a:t>
            </a:r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?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cxnSp>
        <p:nvCxnSpPr>
          <p:cNvPr id="3" name="直線接點 2"/>
          <p:cNvCxnSpPr/>
          <p:nvPr/>
        </p:nvCxnSpPr>
        <p:spPr>
          <a:xfrm flipV="1">
            <a:off x="3825552" y="4888365"/>
            <a:ext cx="1595534" cy="5598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 flipV="1">
            <a:off x="5421087" y="3125178"/>
            <a:ext cx="27992" cy="176318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5408267" y="3125178"/>
            <a:ext cx="121298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 flipV="1">
            <a:off x="6602587" y="2774843"/>
            <a:ext cx="9330" cy="32657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6602587" y="2774843"/>
            <a:ext cx="513184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04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68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91" y="62106"/>
            <a:ext cx="9814590" cy="6795894"/>
          </a:xfrm>
          <a:prstGeom prst="rect">
            <a:avLst/>
          </a:prstGeom>
        </p:spPr>
      </p:pic>
      <p:sp>
        <p:nvSpPr>
          <p:cNvPr id="7" name="五角星形 6"/>
          <p:cNvSpPr/>
          <p:nvPr/>
        </p:nvSpPr>
        <p:spPr>
          <a:xfrm>
            <a:off x="6888088" y="1371392"/>
            <a:ext cx="432048" cy="432048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6564052" y="464721"/>
            <a:ext cx="1440160" cy="504056"/>
            <a:chOff x="9336360" y="476672"/>
            <a:chExt cx="1440160" cy="504056"/>
          </a:xfrm>
        </p:grpSpPr>
        <p:sp>
          <p:nvSpPr>
            <p:cNvPr id="6" name="圓角矩形圖說文字 5"/>
            <p:cNvSpPr/>
            <p:nvPr/>
          </p:nvSpPr>
          <p:spPr>
            <a:xfrm>
              <a:off x="9336360" y="476672"/>
              <a:ext cx="1440160" cy="504056"/>
            </a:xfrm>
            <a:prstGeom prst="wedgeRoundRectCallout">
              <a:avLst>
                <a:gd name="adj1" fmla="val -23126"/>
                <a:gd name="adj2" fmla="val 120954"/>
                <a:gd name="adj3" fmla="val 16667"/>
              </a:avLst>
            </a:prstGeom>
            <a:solidFill>
              <a:srgbClr val="F8B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341008" y="497867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b="1" dirty="0" smtClea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社科圖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6023992" y="3695652"/>
            <a:ext cx="1080120" cy="504056"/>
            <a:chOff x="8724292" y="-336796"/>
            <a:chExt cx="1440160" cy="504056"/>
          </a:xfrm>
        </p:grpSpPr>
        <p:sp>
          <p:nvSpPr>
            <p:cNvPr id="12" name="圓角矩形圖說文字 11"/>
            <p:cNvSpPr/>
            <p:nvPr/>
          </p:nvSpPr>
          <p:spPr>
            <a:xfrm>
              <a:off x="8724292" y="-336796"/>
              <a:ext cx="1440160" cy="504056"/>
            </a:xfrm>
            <a:prstGeom prst="wedgeRoundRectCallout">
              <a:avLst>
                <a:gd name="adj1" fmla="val -18893"/>
                <a:gd name="adj2" fmla="val -112862"/>
                <a:gd name="adj3" fmla="val 16667"/>
              </a:avLst>
            </a:prstGeom>
            <a:solidFill>
              <a:srgbClr val="F8B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8818571" y="-31560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總館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159" y="218008"/>
            <a:ext cx="3956072" cy="273881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7332" y="5492404"/>
            <a:ext cx="971550" cy="9906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91" y="473477"/>
            <a:ext cx="971550" cy="9906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937042" y="783423"/>
            <a:ext cx="738664" cy="47089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社會科學院圖書館位置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082" y="1287579"/>
            <a:ext cx="10942811" cy="557042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706889" y="74248"/>
            <a:ext cx="5782687" cy="1213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5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  <a:cs typeface="+mj-cs"/>
              </a:defRPr>
            </a:lvl1pPr>
          </a:lstStyle>
          <a:p>
            <a:pPr>
              <a:lnSpc>
                <a:spcPts val="4400"/>
              </a:lnSpc>
            </a:pPr>
            <a:r>
              <a:rPr lang="zh-TW" altLang="en-US" sz="3600" dirty="0"/>
              <a:t>台大社科圖</a:t>
            </a:r>
            <a:r>
              <a:rPr lang="en-US" altLang="zh-TW" sz="3600" dirty="0"/>
              <a:t>2F</a:t>
            </a:r>
          </a:p>
          <a:p>
            <a:pPr>
              <a:lnSpc>
                <a:spcPts val="4400"/>
              </a:lnSpc>
            </a:pPr>
            <a:r>
              <a:rPr lang="zh-TW" altLang="en-US" sz="3600" dirty="0"/>
              <a:t>心靈療癒書房常設展區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925"/>
            <a:ext cx="12192000" cy="66960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324600" y="345895"/>
            <a:ext cx="3296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華康仿宋體W6" panose="02020609000000000000" pitchFamily="49" charset="-120"/>
              </a:rPr>
              <a:t>*2022</a:t>
            </a:r>
            <a:r>
              <a:rPr lang="zh-TW" altLang="en-US" sz="2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華康仿宋體W6" panose="02020609000000000000" pitchFamily="49" charset="-120"/>
              </a:rPr>
              <a:t>年</a:t>
            </a:r>
            <a:r>
              <a:rPr lang="en-US" altLang="zh-TW" sz="2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華康仿宋體W6" panose="02020609000000000000" pitchFamily="49" charset="-120"/>
              </a:rPr>
              <a:t>9</a:t>
            </a:r>
            <a:r>
              <a:rPr lang="zh-TW" altLang="en-US" sz="2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華康仿宋體W6" panose="02020609000000000000" pitchFamily="49" charset="-120"/>
              </a:rPr>
              <a:t>月重新布置</a:t>
            </a:r>
            <a:r>
              <a:rPr lang="en-US" altLang="zh-TW" sz="2400" b="1" dirty="0" smtClean="0">
                <a:solidFill>
                  <a:schemeClr val="bg1"/>
                </a:solidFill>
                <a:latin typeface="Trebuchet MS" panose="020B0603020202020204" pitchFamily="34" charset="0"/>
                <a:ea typeface="華康仿宋體W6" panose="02020609000000000000" pitchFamily="49" charset="-120"/>
              </a:rPr>
              <a:t>*</a:t>
            </a:r>
            <a:endParaRPr lang="zh-TW" altLang="en-US" sz="2400" b="1" dirty="0">
              <a:solidFill>
                <a:schemeClr val="bg1"/>
              </a:solidFill>
              <a:latin typeface="Trebuchet MS" panose="020B0603020202020204" pitchFamily="34" charset="0"/>
              <a:ea typeface="華康仿宋體W6" panose="020206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49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152" y="1345437"/>
            <a:ext cx="9553769" cy="5380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114037" y="232696"/>
            <a:ext cx="9373447" cy="104684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ts val="4200"/>
              </a:lnSpc>
            </a:pPr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療癒閱讀，遇見另類的心靈導師</a:t>
            </a:r>
            <a:r>
              <a:rPr lang="en-US" altLang="zh-TW" sz="4000" b="1" dirty="0" smtClean="0">
                <a:solidFill>
                  <a:schemeClr val="accent5">
                    <a:lumMod val="7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/>
            </a:r>
            <a:br>
              <a:rPr lang="en-US" altLang="zh-TW" sz="4000" b="1" dirty="0" smtClean="0">
                <a:solidFill>
                  <a:schemeClr val="accent5">
                    <a:lumMod val="7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</a:b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—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談如何運用書目療法提升心理韌性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5940392" y="1723636"/>
            <a:ext cx="2062017" cy="2543133"/>
          </a:xfrm>
          <a:custGeom>
            <a:avLst/>
            <a:gdLst>
              <a:gd name="connsiteX0" fmla="*/ 4617 w 2100117"/>
              <a:gd name="connsiteY0" fmla="*/ 2524125 h 2581233"/>
              <a:gd name="connsiteX1" fmla="*/ 14142 w 2100117"/>
              <a:gd name="connsiteY1" fmla="*/ 1743075 h 2581233"/>
              <a:gd name="connsiteX2" fmla="*/ 23667 w 2100117"/>
              <a:gd name="connsiteY2" fmla="*/ 1581150 h 2581233"/>
              <a:gd name="connsiteX3" fmla="*/ 204642 w 2100117"/>
              <a:gd name="connsiteY3" fmla="*/ 1571625 h 2581233"/>
              <a:gd name="connsiteX4" fmla="*/ 595167 w 2100117"/>
              <a:gd name="connsiteY4" fmla="*/ 1562100 h 2581233"/>
              <a:gd name="connsiteX5" fmla="*/ 690417 w 2100117"/>
              <a:gd name="connsiteY5" fmla="*/ 1533525 h 2581233"/>
              <a:gd name="connsiteX6" fmla="*/ 757092 w 2100117"/>
              <a:gd name="connsiteY6" fmla="*/ 1524000 h 2581233"/>
              <a:gd name="connsiteX7" fmla="*/ 909492 w 2100117"/>
              <a:gd name="connsiteY7" fmla="*/ 1495425 h 2581233"/>
              <a:gd name="connsiteX8" fmla="*/ 899967 w 2100117"/>
              <a:gd name="connsiteY8" fmla="*/ 1400175 h 2581233"/>
              <a:gd name="connsiteX9" fmla="*/ 880917 w 2100117"/>
              <a:gd name="connsiteY9" fmla="*/ 895350 h 2581233"/>
              <a:gd name="connsiteX10" fmla="*/ 871392 w 2100117"/>
              <a:gd name="connsiteY10" fmla="*/ 762000 h 2581233"/>
              <a:gd name="connsiteX11" fmla="*/ 861867 w 2100117"/>
              <a:gd name="connsiteY11" fmla="*/ 733425 h 2581233"/>
              <a:gd name="connsiteX12" fmla="*/ 852342 w 2100117"/>
              <a:gd name="connsiteY12" fmla="*/ 676275 h 2581233"/>
              <a:gd name="connsiteX13" fmla="*/ 833292 w 2100117"/>
              <a:gd name="connsiteY13" fmla="*/ 504825 h 2581233"/>
              <a:gd name="connsiteX14" fmla="*/ 804717 w 2100117"/>
              <a:gd name="connsiteY14" fmla="*/ 209550 h 2581233"/>
              <a:gd name="connsiteX15" fmla="*/ 795192 w 2100117"/>
              <a:gd name="connsiteY15" fmla="*/ 133350 h 2581233"/>
              <a:gd name="connsiteX16" fmla="*/ 776142 w 2100117"/>
              <a:gd name="connsiteY16" fmla="*/ 66675 h 2581233"/>
              <a:gd name="connsiteX17" fmla="*/ 785667 w 2100117"/>
              <a:gd name="connsiteY17" fmla="*/ 19050 h 2581233"/>
              <a:gd name="connsiteX18" fmla="*/ 814242 w 2100117"/>
              <a:gd name="connsiteY18" fmla="*/ 9525 h 2581233"/>
              <a:gd name="connsiteX19" fmla="*/ 938067 w 2100117"/>
              <a:gd name="connsiteY19" fmla="*/ 0 h 2581233"/>
              <a:gd name="connsiteX20" fmla="*/ 1395267 w 2100117"/>
              <a:gd name="connsiteY20" fmla="*/ 9525 h 2581233"/>
              <a:gd name="connsiteX21" fmla="*/ 1423842 w 2100117"/>
              <a:gd name="connsiteY21" fmla="*/ 19050 h 2581233"/>
              <a:gd name="connsiteX22" fmla="*/ 1519092 w 2100117"/>
              <a:gd name="connsiteY22" fmla="*/ 28575 h 2581233"/>
              <a:gd name="connsiteX23" fmla="*/ 1557192 w 2100117"/>
              <a:gd name="connsiteY23" fmla="*/ 57150 h 2581233"/>
              <a:gd name="connsiteX24" fmla="*/ 1661967 w 2100117"/>
              <a:gd name="connsiteY24" fmla="*/ 76200 h 2581233"/>
              <a:gd name="connsiteX25" fmla="*/ 1709592 w 2100117"/>
              <a:gd name="connsiteY25" fmla="*/ 85725 h 2581233"/>
              <a:gd name="connsiteX26" fmla="*/ 1909617 w 2100117"/>
              <a:gd name="connsiteY26" fmla="*/ 104775 h 2581233"/>
              <a:gd name="connsiteX27" fmla="*/ 2014392 w 2100117"/>
              <a:gd name="connsiteY27" fmla="*/ 123825 h 2581233"/>
              <a:gd name="connsiteX28" fmla="*/ 2023917 w 2100117"/>
              <a:gd name="connsiteY28" fmla="*/ 323850 h 2581233"/>
              <a:gd name="connsiteX29" fmla="*/ 2033442 w 2100117"/>
              <a:gd name="connsiteY29" fmla="*/ 904875 h 2581233"/>
              <a:gd name="connsiteX30" fmla="*/ 2052492 w 2100117"/>
              <a:gd name="connsiteY30" fmla="*/ 1104900 h 2581233"/>
              <a:gd name="connsiteX31" fmla="*/ 2062017 w 2100117"/>
              <a:gd name="connsiteY31" fmla="*/ 1190625 h 2581233"/>
              <a:gd name="connsiteX32" fmla="*/ 2081067 w 2100117"/>
              <a:gd name="connsiteY32" fmla="*/ 2019300 h 2581233"/>
              <a:gd name="connsiteX33" fmla="*/ 2090592 w 2100117"/>
              <a:gd name="connsiteY33" fmla="*/ 2190750 h 2581233"/>
              <a:gd name="connsiteX34" fmla="*/ 2100117 w 2100117"/>
              <a:gd name="connsiteY34" fmla="*/ 2457450 h 2581233"/>
              <a:gd name="connsiteX35" fmla="*/ 2081067 w 2100117"/>
              <a:gd name="connsiteY35" fmla="*/ 2533650 h 2581233"/>
              <a:gd name="connsiteX36" fmla="*/ 2042967 w 2100117"/>
              <a:gd name="connsiteY36" fmla="*/ 2543175 h 2581233"/>
              <a:gd name="connsiteX37" fmla="*/ 1938192 w 2100117"/>
              <a:gd name="connsiteY37" fmla="*/ 2552700 h 2581233"/>
              <a:gd name="connsiteX38" fmla="*/ 1423842 w 2100117"/>
              <a:gd name="connsiteY38" fmla="*/ 2543175 h 2581233"/>
              <a:gd name="connsiteX39" fmla="*/ 185592 w 2100117"/>
              <a:gd name="connsiteY39" fmla="*/ 2533650 h 2581233"/>
              <a:gd name="connsiteX40" fmla="*/ 147492 w 2100117"/>
              <a:gd name="connsiteY40" fmla="*/ 2524125 h 2581233"/>
              <a:gd name="connsiteX41" fmla="*/ 90342 w 2100117"/>
              <a:gd name="connsiteY41" fmla="*/ 2514600 h 2581233"/>
              <a:gd name="connsiteX42" fmla="*/ 4617 w 2100117"/>
              <a:gd name="connsiteY42" fmla="*/ 2524125 h 258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00117" h="2581233">
                <a:moveTo>
                  <a:pt x="4617" y="2524125"/>
                </a:moveTo>
                <a:cubicBezTo>
                  <a:pt x="-8083" y="2395538"/>
                  <a:pt x="8883" y="2003391"/>
                  <a:pt x="14142" y="1743075"/>
                </a:cubicBezTo>
                <a:cubicBezTo>
                  <a:pt x="15234" y="1689018"/>
                  <a:pt x="-16522" y="1617320"/>
                  <a:pt x="23667" y="1581150"/>
                </a:cubicBezTo>
                <a:cubicBezTo>
                  <a:pt x="68568" y="1540739"/>
                  <a:pt x="144267" y="1573637"/>
                  <a:pt x="204642" y="1571625"/>
                </a:cubicBezTo>
                <a:lnTo>
                  <a:pt x="595167" y="1562100"/>
                </a:lnTo>
                <a:cubicBezTo>
                  <a:pt x="624990" y="1552159"/>
                  <a:pt x="658747" y="1539283"/>
                  <a:pt x="690417" y="1533525"/>
                </a:cubicBezTo>
                <a:cubicBezTo>
                  <a:pt x="712506" y="1529509"/>
                  <a:pt x="734916" y="1527501"/>
                  <a:pt x="757092" y="1524000"/>
                </a:cubicBezTo>
                <a:cubicBezTo>
                  <a:pt x="872189" y="1505827"/>
                  <a:pt x="838026" y="1513292"/>
                  <a:pt x="909492" y="1495425"/>
                </a:cubicBezTo>
                <a:cubicBezTo>
                  <a:pt x="906317" y="1463675"/>
                  <a:pt x="901030" y="1432066"/>
                  <a:pt x="899967" y="1400175"/>
                </a:cubicBezTo>
                <a:cubicBezTo>
                  <a:pt x="883037" y="892274"/>
                  <a:pt x="941109" y="1075925"/>
                  <a:pt x="880917" y="895350"/>
                </a:cubicBezTo>
                <a:cubicBezTo>
                  <a:pt x="877742" y="850900"/>
                  <a:pt x="876599" y="806258"/>
                  <a:pt x="871392" y="762000"/>
                </a:cubicBezTo>
                <a:cubicBezTo>
                  <a:pt x="870219" y="752029"/>
                  <a:pt x="864045" y="743226"/>
                  <a:pt x="861867" y="733425"/>
                </a:cubicBezTo>
                <a:cubicBezTo>
                  <a:pt x="857677" y="714572"/>
                  <a:pt x="854475" y="695470"/>
                  <a:pt x="852342" y="676275"/>
                </a:cubicBezTo>
                <a:cubicBezTo>
                  <a:pt x="830084" y="475956"/>
                  <a:pt x="854724" y="633417"/>
                  <a:pt x="833292" y="504825"/>
                </a:cubicBezTo>
                <a:cubicBezTo>
                  <a:pt x="817558" y="237355"/>
                  <a:pt x="834380" y="446851"/>
                  <a:pt x="804717" y="209550"/>
                </a:cubicBezTo>
                <a:cubicBezTo>
                  <a:pt x="801542" y="184150"/>
                  <a:pt x="799400" y="158599"/>
                  <a:pt x="795192" y="133350"/>
                </a:cubicBezTo>
                <a:cubicBezTo>
                  <a:pt x="791205" y="109430"/>
                  <a:pt x="783691" y="89323"/>
                  <a:pt x="776142" y="66675"/>
                </a:cubicBezTo>
                <a:cubicBezTo>
                  <a:pt x="779317" y="50800"/>
                  <a:pt x="776687" y="32520"/>
                  <a:pt x="785667" y="19050"/>
                </a:cubicBezTo>
                <a:cubicBezTo>
                  <a:pt x="791236" y="10696"/>
                  <a:pt x="804279" y="10770"/>
                  <a:pt x="814242" y="9525"/>
                </a:cubicBezTo>
                <a:cubicBezTo>
                  <a:pt x="855319" y="4390"/>
                  <a:pt x="896792" y="3175"/>
                  <a:pt x="938067" y="0"/>
                </a:cubicBezTo>
                <a:lnTo>
                  <a:pt x="1395267" y="9525"/>
                </a:lnTo>
                <a:cubicBezTo>
                  <a:pt x="1405300" y="9918"/>
                  <a:pt x="1413919" y="17523"/>
                  <a:pt x="1423842" y="19050"/>
                </a:cubicBezTo>
                <a:cubicBezTo>
                  <a:pt x="1455379" y="23902"/>
                  <a:pt x="1487342" y="25400"/>
                  <a:pt x="1519092" y="28575"/>
                </a:cubicBezTo>
                <a:cubicBezTo>
                  <a:pt x="1531792" y="38100"/>
                  <a:pt x="1543409" y="49274"/>
                  <a:pt x="1557192" y="57150"/>
                </a:cubicBezTo>
                <a:cubicBezTo>
                  <a:pt x="1582247" y="71467"/>
                  <a:pt x="1646692" y="73850"/>
                  <a:pt x="1661967" y="76200"/>
                </a:cubicBezTo>
                <a:cubicBezTo>
                  <a:pt x="1677968" y="78662"/>
                  <a:pt x="1693509" y="83869"/>
                  <a:pt x="1709592" y="85725"/>
                </a:cubicBezTo>
                <a:cubicBezTo>
                  <a:pt x="1776127" y="93402"/>
                  <a:pt x="1843552" y="93764"/>
                  <a:pt x="1909617" y="104775"/>
                </a:cubicBezTo>
                <a:cubicBezTo>
                  <a:pt x="1982736" y="116962"/>
                  <a:pt x="1947829" y="110512"/>
                  <a:pt x="2014392" y="123825"/>
                </a:cubicBezTo>
                <a:cubicBezTo>
                  <a:pt x="2017567" y="190500"/>
                  <a:pt x="2022289" y="257119"/>
                  <a:pt x="2023917" y="323850"/>
                </a:cubicBezTo>
                <a:cubicBezTo>
                  <a:pt x="2028640" y="517493"/>
                  <a:pt x="2026360" y="711303"/>
                  <a:pt x="2033442" y="904875"/>
                </a:cubicBezTo>
                <a:cubicBezTo>
                  <a:pt x="2035891" y="971807"/>
                  <a:pt x="2045828" y="1038256"/>
                  <a:pt x="2052492" y="1104900"/>
                </a:cubicBezTo>
                <a:cubicBezTo>
                  <a:pt x="2055353" y="1133508"/>
                  <a:pt x="2062017" y="1190625"/>
                  <a:pt x="2062017" y="1190625"/>
                </a:cubicBezTo>
                <a:cubicBezTo>
                  <a:pt x="2085346" y="1680527"/>
                  <a:pt x="2058489" y="1071037"/>
                  <a:pt x="2081067" y="2019300"/>
                </a:cubicBezTo>
                <a:cubicBezTo>
                  <a:pt x="2082429" y="2076522"/>
                  <a:pt x="2088106" y="2133566"/>
                  <a:pt x="2090592" y="2190750"/>
                </a:cubicBezTo>
                <a:cubicBezTo>
                  <a:pt x="2094456" y="2279623"/>
                  <a:pt x="2096942" y="2368550"/>
                  <a:pt x="2100117" y="2457450"/>
                </a:cubicBezTo>
                <a:cubicBezTo>
                  <a:pt x="2093767" y="2482850"/>
                  <a:pt x="2095590" y="2511865"/>
                  <a:pt x="2081067" y="2533650"/>
                </a:cubicBezTo>
                <a:cubicBezTo>
                  <a:pt x="2073805" y="2544542"/>
                  <a:pt x="2055943" y="2541445"/>
                  <a:pt x="2042967" y="2543175"/>
                </a:cubicBezTo>
                <a:cubicBezTo>
                  <a:pt x="2008206" y="2547810"/>
                  <a:pt x="1973117" y="2549525"/>
                  <a:pt x="1938192" y="2552700"/>
                </a:cubicBezTo>
                <a:lnTo>
                  <a:pt x="1423842" y="2543175"/>
                </a:lnTo>
                <a:lnTo>
                  <a:pt x="185592" y="2533650"/>
                </a:lnTo>
                <a:cubicBezTo>
                  <a:pt x="172503" y="2533455"/>
                  <a:pt x="160329" y="2526692"/>
                  <a:pt x="147492" y="2524125"/>
                </a:cubicBezTo>
                <a:cubicBezTo>
                  <a:pt x="128554" y="2520337"/>
                  <a:pt x="109392" y="2517775"/>
                  <a:pt x="90342" y="2514600"/>
                </a:cubicBezTo>
                <a:cubicBezTo>
                  <a:pt x="35755" y="2525517"/>
                  <a:pt x="17317" y="2652712"/>
                  <a:pt x="4617" y="2524125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7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200524" y="633333"/>
            <a:ext cx="7763722" cy="1355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</a:pPr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療癒閱讀，遇見另類的心靈導師</a:t>
            </a:r>
            <a:r>
              <a:rPr lang="en-US" altLang="zh-TW" sz="4000" b="1" dirty="0" smtClean="0">
                <a:solidFill>
                  <a:schemeClr val="accent5">
                    <a:lumMod val="7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/>
            </a:r>
            <a:br>
              <a:rPr lang="en-US" altLang="zh-TW" sz="4000" b="1" dirty="0" smtClean="0">
                <a:solidFill>
                  <a:schemeClr val="accent5">
                    <a:lumMod val="7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</a:b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—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latin typeface="華康細圓體" panose="020F0309000000000000" pitchFamily="49" charset="-120"/>
                <a:ea typeface="華康細圓體" panose="020F0309000000000000" pitchFamily="49" charset="-120"/>
              </a:rPr>
              <a:t>談如何運用書目療法提升心理韌性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  <a:latin typeface="華康細圓體" panose="020F0309000000000000" pitchFamily="49" charset="-120"/>
              <a:ea typeface="華康細圓體" panose="020F0309000000000000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19" y="250537"/>
            <a:ext cx="3903206" cy="6392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字方塊 7"/>
          <p:cNvSpPr txBox="1"/>
          <p:nvPr/>
        </p:nvSpPr>
        <p:spPr>
          <a:xfrm>
            <a:off x="4391801" y="2373117"/>
            <a:ext cx="73019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展出</a:t>
            </a:r>
            <a:r>
              <a:rPr lang="zh-TW" altLang="en-US" sz="2200" dirty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：</a:t>
            </a:r>
            <a:r>
              <a:rPr lang="zh-TW" altLang="en-US" sz="22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繪本、圖文書、話語處方箋、心理自助書、小說</a:t>
            </a:r>
            <a:endParaRPr lang="en-US" altLang="zh-TW" sz="22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u"/>
            </a:pPr>
            <a:endParaRPr lang="en-US" altLang="zh-TW" sz="22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pPr marL="342900" indent="-342900">
              <a:buClr>
                <a:srgbClr val="FF9900"/>
              </a:buClr>
              <a:buFont typeface="Wingdings" panose="05000000000000000000" pitchFamily="2" charset="2"/>
              <a:buChar char="u"/>
            </a:pPr>
            <a:r>
              <a:rPr lang="zh-TW" altLang="en-US" sz="22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歡迎借閱：借期 </a:t>
            </a:r>
            <a:r>
              <a:rPr lang="en-US" altLang="zh-TW" sz="22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14</a:t>
            </a:r>
            <a:r>
              <a:rPr lang="zh-TW" altLang="en-US" sz="22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天</a:t>
            </a:r>
            <a:endParaRPr lang="en-US" altLang="zh-TW" sz="2200" dirty="0" smtClean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  <a:p>
            <a:pPr>
              <a:buClr>
                <a:srgbClr val="FF9900"/>
              </a:buClr>
            </a:pPr>
            <a:r>
              <a:rPr lang="zh-TW" altLang="en-US" sz="2200" dirty="0" smtClean="0">
                <a:latin typeface="華康仿宋體W6" panose="02020609000000000000" pitchFamily="49" charset="-120"/>
                <a:ea typeface="華康仿宋體W6" panose="02020609000000000000" pitchFamily="49" charset="-120"/>
              </a:rPr>
              <a:t>　　　　</a:t>
            </a:r>
            <a:endParaRPr lang="zh-TW" altLang="en-US" sz="2200" dirty="0">
              <a:latin typeface="華康仿宋體W6" panose="02020609000000000000" pitchFamily="49" charset="-120"/>
              <a:ea typeface="華康仿宋體W6" panose="02020609000000000000" pitchFamily="49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391801" y="2117118"/>
            <a:ext cx="7381169" cy="1800808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6090047" y="3542857"/>
            <a:ext cx="3984676" cy="2972213"/>
            <a:chOff x="5626332" y="3542857"/>
            <a:chExt cx="3984676" cy="2972213"/>
          </a:xfrm>
        </p:grpSpPr>
        <p:sp>
          <p:nvSpPr>
            <p:cNvPr id="10" name="文字方塊 9"/>
            <p:cNvSpPr txBox="1"/>
            <p:nvPr/>
          </p:nvSpPr>
          <p:spPr>
            <a:xfrm>
              <a:off x="6553761" y="4897599"/>
              <a:ext cx="3057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社科圖等你來喔</a:t>
              </a:r>
              <a:r>
                <a:rPr lang="zh-TW" altLang="en-US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仿宋體W6" panose="02020609000000000000" pitchFamily="49" charset="-120"/>
                  <a:ea typeface="華康仿宋體W6" panose="02020609000000000000" pitchFamily="49" charset="-120"/>
                </a:rPr>
                <a:t>～</a:t>
              </a: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4603940" y="4565249"/>
              <a:ext cx="2972213" cy="927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45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135</Words>
  <Application>Microsoft Office PowerPoint</Application>
  <PresentationFormat>寬螢幕</PresentationFormat>
  <Paragraphs>16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華康仿宋體W6</vt:lpstr>
      <vt:lpstr>華康粗圓體</vt:lpstr>
      <vt:lpstr>華康細圓體</vt:lpstr>
      <vt:lpstr>微軟正黑體</vt:lpstr>
      <vt:lpstr>新細明體</vt:lpstr>
      <vt:lpstr>Arial</vt:lpstr>
      <vt:lpstr>Calibri</vt:lpstr>
      <vt:lpstr>Calibri Light</vt:lpstr>
      <vt:lpstr>Trebuchet MS</vt:lpstr>
      <vt:lpstr>Wingdings</vt:lpstr>
      <vt:lpstr>Office 佈景主題</vt:lpstr>
      <vt:lpstr>森林般的圖書館     --社科院辜振甫先生紀念圖書館</vt:lpstr>
      <vt:lpstr>社科圖(辜圖)在哪裡?</vt:lpstr>
      <vt:lpstr>PowerPoint 簡報</vt:lpstr>
      <vt:lpstr>PowerPoint 簡報</vt:lpstr>
      <vt:lpstr>療癒閱讀，遇見另類的心靈導師 —談如何運用書目療法提升心理韌性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國立臺灣大學社會科學院      辜振甫先生紀念圖書館</dc:title>
  <dc:creator>Windows 使用者</dc:creator>
  <cp:lastModifiedBy>Windows 使用者</cp:lastModifiedBy>
  <cp:revision>18</cp:revision>
  <dcterms:created xsi:type="dcterms:W3CDTF">2022-08-19T08:43:35Z</dcterms:created>
  <dcterms:modified xsi:type="dcterms:W3CDTF">2022-09-22T03:24:02Z</dcterms:modified>
</cp:coreProperties>
</file>