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4"/>
  </p:notesMasterIdLst>
  <p:sldIdLst>
    <p:sldId id="259" r:id="rId3"/>
  </p:sldIdLst>
  <p:sldSz cx="9144000" cy="5143500" type="screen16x9"/>
  <p:notesSz cx="6858000" cy="9144000"/>
  <p:embeddedFontLst>
    <p:embeddedFont>
      <p:font typeface="TW-MOE-Std-Kai" panose="02020500000000000000" charset="-120"/>
      <p:regular r:id="rId5"/>
    </p:embeddedFont>
    <p:embeddedFont>
      <p:font typeface="DFKai-SB" panose="03000509000000000000" pitchFamily="65" charset="-120"/>
      <p:regular r:id="rId6"/>
    </p:embeddedFont>
    <p:embeddedFont>
      <p:font typeface="DFKai-SB" panose="03000509000000000000" pitchFamily="65" charset="-120"/>
      <p:regular r:id="rId6"/>
    </p:embeddedFont>
    <p:embeddedFont>
      <p:font typeface="Fira Sans Extra Condensed Medium" panose="02020500000000000000" charset="0"/>
      <p:regular r:id="rId7"/>
      <p:bold r:id="rId8"/>
      <p:italic r:id="rId9"/>
      <p:boldItalic r:id="rId10"/>
    </p:embeddedFont>
    <p:embeddedFont>
      <p:font typeface="Fira Sans Extra Condensed SemiBold" panose="02020500000000000000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  <p:embeddedFont>
      <p:font typeface="TW-Kai" panose="03000500000000000000" pitchFamily="66" charset="-12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AFF8"/>
    <a:srgbClr val="F7B923"/>
    <a:srgbClr val="F9BA23"/>
    <a:srgbClr val="5BA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 snapToObjects="1">
      <p:cViewPr varScale="1">
        <p:scale>
          <a:sx n="140" d="100"/>
          <a:sy n="140" d="100"/>
        </p:scale>
        <p:origin x="7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18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17" Type="http://schemas.openxmlformats.org/officeDocument/2006/relationships/font" Target="fonts/font1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5" Type="http://schemas.openxmlformats.org/officeDocument/2006/relationships/font" Target="fonts/font1.fntdata"/><Relationship Id="rId15" Type="http://schemas.openxmlformats.org/officeDocument/2006/relationships/font" Target="fonts/font11.fntdata"/><Relationship Id="rId23" Type="http://schemas.openxmlformats.org/officeDocument/2006/relationships/tableStyles" Target="tableStyles.xml"/><Relationship Id="rId10" Type="http://schemas.openxmlformats.org/officeDocument/2006/relationships/font" Target="fonts/font6.fntdata"/><Relationship Id="rId19" Type="http://schemas.openxmlformats.org/officeDocument/2006/relationships/font" Target="fonts/font1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4a608efbdf_0_19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14a608efbdf_0_19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相輔</a:t>
            </a:r>
            <a:r>
              <a:rPr lang="zh-TW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Accompany</a:t>
            </a:r>
            <a:endParaRPr>
              <a:solidFill>
                <a:schemeClr val="dk1"/>
              </a:solidFill>
            </a:endParaRPr>
          </a:p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歸屬</a:t>
            </a:r>
            <a:r>
              <a:rPr lang="zh-TW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Belonging</a:t>
            </a:r>
            <a:endParaRPr>
              <a:solidFill>
                <a:schemeClr val="dk1"/>
              </a:solidFill>
            </a:endParaRPr>
          </a:p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連結</a:t>
            </a:r>
            <a:r>
              <a:rPr lang="zh-TW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Connection</a:t>
            </a:r>
            <a:endParaRPr>
              <a:solidFill>
                <a:schemeClr val="dk1"/>
              </a:solidFill>
            </a:endParaRPr>
          </a:p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>
                <a:solidFill>
                  <a:schemeClr val="dk1"/>
                </a:solidFill>
              </a:rPr>
              <a:t>多元</a:t>
            </a:r>
            <a:r>
              <a:rPr lang="zh-TW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Diversity</a:t>
            </a:r>
            <a:endParaRPr>
              <a:solidFill>
                <a:schemeClr val="dk1"/>
              </a:solidFill>
            </a:endParaRPr>
          </a:p>
          <a:p>
            <a:pPr marL="152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zh-TW">
                <a:solidFill>
                  <a:schemeClr val="dk1"/>
                </a:solidFill>
              </a:rPr>
              <a:t>培力</a:t>
            </a:r>
            <a:r>
              <a:rPr lang="zh-TW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Empowerment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>
            <a:spLocks noGrp="1"/>
          </p:cNvSpPr>
          <p:nvPr>
            <p:ph type="ctrTitle"/>
          </p:nvPr>
        </p:nvSpPr>
        <p:spPr>
          <a:xfrm>
            <a:off x="686400" y="1531900"/>
            <a:ext cx="3351600" cy="16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>
            <a:off x="686400" y="3196700"/>
            <a:ext cx="3351600" cy="4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6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6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8" name="Google Shape;88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710275" y="536650"/>
            <a:ext cx="7723500" cy="4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Fira Sans Extra Condensed SemiBold"/>
              <a:buNone/>
              <a:defRPr sz="2800">
                <a:solidFill>
                  <a:schemeClr val="dk1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710275" y="1152475"/>
            <a:ext cx="7723500" cy="3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8"/>
          <p:cNvSpPr/>
          <p:nvPr/>
        </p:nvSpPr>
        <p:spPr>
          <a:xfrm>
            <a:off x="1286215" y="2592554"/>
            <a:ext cx="1095622" cy="1095622"/>
          </a:xfrm>
          <a:prstGeom prst="ellipse">
            <a:avLst/>
          </a:prstGeom>
          <a:noFill/>
          <a:ln w="76200" cap="flat" cmpd="sng">
            <a:solidFill>
              <a:srgbClr val="F489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48989"/>
              </a:solidFill>
            </a:endParaRPr>
          </a:p>
        </p:txBody>
      </p:sp>
      <p:pic>
        <p:nvPicPr>
          <p:cNvPr id="227" name="Google Shape;22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901" y="3337490"/>
            <a:ext cx="1712912" cy="1709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799888">
            <a:off x="170100" y="2839446"/>
            <a:ext cx="274536" cy="26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00284">
            <a:off x="1073044" y="3605243"/>
            <a:ext cx="127313" cy="12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24627" y="2989758"/>
            <a:ext cx="1731474" cy="2057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758954">
            <a:off x="6891884" y="4497211"/>
            <a:ext cx="308331" cy="296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55856">
            <a:off x="8905472" y="2366807"/>
            <a:ext cx="390356" cy="375666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 txBox="1"/>
          <p:nvPr/>
        </p:nvSpPr>
        <p:spPr>
          <a:xfrm>
            <a:off x="2526513" y="3936275"/>
            <a:ext cx="4335000" cy="1175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b="1" dirty="0">
                <a:solidFill>
                  <a:srgbClr val="45818E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Fira Sans Extra Condensed SemiBold"/>
              </a:rPr>
              <a:t>學輔中心</a:t>
            </a:r>
            <a:br>
              <a:rPr lang="zh-TW" sz="2800" b="1" dirty="0">
                <a:solidFill>
                  <a:srgbClr val="45818E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Fira Sans Extra Condensed SemiBold"/>
              </a:rPr>
            </a:br>
            <a:r>
              <a:rPr lang="zh-TW" sz="2800" b="1" dirty="0">
                <a:solidFill>
                  <a:srgbClr val="45818E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Fira Sans Extra Condensed SemiBold"/>
              </a:rPr>
              <a:t>工作目標和核心價值</a:t>
            </a:r>
            <a:endParaRPr sz="2800" b="1" dirty="0">
              <a:latin typeface="TW-MOE-Std-Kai" panose="02010604000101010101" pitchFamily="2" charset="-120"/>
              <a:ea typeface="TW-MOE-Std-Kai" panose="02010604000101010101" pitchFamily="2" charset="-120"/>
              <a:cs typeface="TW-Kai" panose="03000500000000000000" pitchFamily="66" charset="-128"/>
            </a:endParaRPr>
          </a:p>
        </p:txBody>
      </p:sp>
      <p:pic>
        <p:nvPicPr>
          <p:cNvPr id="234" name="Google Shape;234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457587">
            <a:off x="2264155" y="4859431"/>
            <a:ext cx="499330" cy="480538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8"/>
          <p:cNvSpPr/>
          <p:nvPr/>
        </p:nvSpPr>
        <p:spPr>
          <a:xfrm>
            <a:off x="850504" y="190049"/>
            <a:ext cx="3502500" cy="2130395"/>
          </a:xfrm>
          <a:prstGeom prst="roundRect">
            <a:avLst>
              <a:gd name="adj" fmla="val 6755"/>
            </a:avLst>
          </a:prstGeom>
          <a:solidFill>
            <a:srgbClr val="5CAFF8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6" name="Google Shape;236;p28"/>
          <p:cNvSpPr/>
          <p:nvPr/>
        </p:nvSpPr>
        <p:spPr>
          <a:xfrm>
            <a:off x="4643435" y="196745"/>
            <a:ext cx="3570300" cy="2130397"/>
          </a:xfrm>
          <a:prstGeom prst="roundRect">
            <a:avLst>
              <a:gd name="adj" fmla="val 6755"/>
            </a:avLst>
          </a:prstGeom>
          <a:solidFill>
            <a:srgbClr val="F9BA23"/>
          </a:solidFill>
          <a:ln>
            <a:noFill/>
          </a:ln>
        </p:spPr>
        <p:txBody>
          <a:bodyPr spcFirstLastPara="1" wrap="square" lIns="182875" tIns="91425" rIns="18287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7" name="Google Shape;237;p28"/>
          <p:cNvSpPr/>
          <p:nvPr/>
        </p:nvSpPr>
        <p:spPr>
          <a:xfrm flipH="1">
            <a:off x="7771306" y="225246"/>
            <a:ext cx="745854" cy="421871"/>
          </a:xfrm>
          <a:custGeom>
            <a:avLst/>
            <a:gdLst/>
            <a:ahLst/>
            <a:cxnLst/>
            <a:rect l="l" t="t" r="r" b="b"/>
            <a:pathLst>
              <a:path w="34636" h="18742" extrusionOk="0">
                <a:moveTo>
                  <a:pt x="9371" y="1"/>
                </a:moveTo>
                <a:cubicBezTo>
                  <a:pt x="4203" y="1"/>
                  <a:pt x="0" y="4204"/>
                  <a:pt x="0" y="9371"/>
                </a:cubicBezTo>
                <a:cubicBezTo>
                  <a:pt x="0" y="14538"/>
                  <a:pt x="4203" y="18741"/>
                  <a:pt x="9371" y="18741"/>
                </a:cubicBezTo>
                <a:lnTo>
                  <a:pt x="34636" y="18741"/>
                </a:lnTo>
                <a:lnTo>
                  <a:pt x="18503" y="2727"/>
                </a:lnTo>
                <a:cubicBezTo>
                  <a:pt x="16729" y="965"/>
                  <a:pt x="14383" y="1"/>
                  <a:pt x="11895" y="1"/>
                </a:cubicBez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F7B92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238" name="Google Shape;238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72566" y="346456"/>
            <a:ext cx="223930" cy="2082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9" name="Google Shape;239;p28"/>
          <p:cNvGrpSpPr/>
          <p:nvPr/>
        </p:nvGrpSpPr>
        <p:grpSpPr>
          <a:xfrm>
            <a:off x="9743600" y="647125"/>
            <a:ext cx="359700" cy="62250"/>
            <a:chOff x="3000650" y="838875"/>
            <a:chExt cx="359700" cy="62250"/>
          </a:xfrm>
        </p:grpSpPr>
        <p:cxnSp>
          <p:nvCxnSpPr>
            <p:cNvPr id="240" name="Google Shape;240;p28"/>
            <p:cNvCxnSpPr/>
            <p:nvPr/>
          </p:nvCxnSpPr>
          <p:spPr>
            <a:xfrm>
              <a:off x="3000650" y="838875"/>
              <a:ext cx="35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28"/>
            <p:cNvCxnSpPr/>
            <p:nvPr/>
          </p:nvCxnSpPr>
          <p:spPr>
            <a:xfrm>
              <a:off x="3000650" y="901125"/>
              <a:ext cx="35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42" name="Google Shape;242;p28"/>
          <p:cNvGrpSpPr/>
          <p:nvPr/>
        </p:nvGrpSpPr>
        <p:grpSpPr>
          <a:xfrm>
            <a:off x="-1816950" y="1306000"/>
            <a:ext cx="359700" cy="62250"/>
            <a:chOff x="3000650" y="838875"/>
            <a:chExt cx="359700" cy="62250"/>
          </a:xfrm>
        </p:grpSpPr>
        <p:cxnSp>
          <p:nvCxnSpPr>
            <p:cNvPr id="243" name="Google Shape;243;p28"/>
            <p:cNvCxnSpPr/>
            <p:nvPr/>
          </p:nvCxnSpPr>
          <p:spPr>
            <a:xfrm>
              <a:off x="3000650" y="838875"/>
              <a:ext cx="35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28"/>
            <p:cNvCxnSpPr/>
            <p:nvPr/>
          </p:nvCxnSpPr>
          <p:spPr>
            <a:xfrm>
              <a:off x="3000650" y="901125"/>
              <a:ext cx="3597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45" name="Google Shape;245;p28"/>
          <p:cNvSpPr txBox="1"/>
          <p:nvPr/>
        </p:nvSpPr>
        <p:spPr>
          <a:xfrm>
            <a:off x="1266103" y="2792403"/>
            <a:ext cx="1154700" cy="720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b="1" dirty="0">
                <a:solidFill>
                  <a:srgbClr val="E06666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Roboto"/>
              </a:rPr>
              <a:t>核心價值 </a:t>
            </a:r>
            <a:endParaRPr sz="1500" b="1" dirty="0">
              <a:solidFill>
                <a:srgbClr val="E06666"/>
              </a:solidFill>
              <a:latin typeface="TW-MOE-Std-Kai" panose="02010604000101010101" pitchFamily="2" charset="-120"/>
              <a:ea typeface="TW-MOE-Std-Kai" panose="02010604000101010101" pitchFamily="2" charset="-120"/>
              <a:cs typeface="TW-Kai" panose="03000500000000000000" pitchFamily="66" charset="-128"/>
              <a:sym typeface="Roboto"/>
            </a:endParaRPr>
          </a:p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b="1" dirty="0">
                <a:solidFill>
                  <a:srgbClr val="E06666"/>
                </a:solidFill>
                <a:latin typeface="Times New Roman" panose="02020603050405020304" pitchFamily="18" charset="0"/>
                <a:ea typeface="DFKai-SB" panose="03000509000000000000" pitchFamily="49" charset="-120"/>
                <a:cs typeface="Times New Roman" panose="02020603050405020304" pitchFamily="18" charset="0"/>
                <a:sym typeface="Roboto"/>
              </a:rPr>
              <a:t>ABCDE</a:t>
            </a:r>
            <a:r>
              <a:rPr lang="zh-TW" b="1" dirty="0">
                <a:solidFill>
                  <a:srgbClr val="E06666"/>
                </a:solidFill>
                <a:latin typeface="DFKai-SB" panose="03000509000000000000" pitchFamily="49" charset="-120"/>
                <a:ea typeface="DFKai-SB" panose="03000509000000000000" pitchFamily="49" charset="-120"/>
                <a:cs typeface="DFKai-SB" panose="03000509000000000000" pitchFamily="49" charset="-120"/>
                <a:sym typeface="Roboto"/>
              </a:rPr>
              <a:t>  </a:t>
            </a:r>
            <a:endParaRPr b="1" dirty="0">
              <a:solidFill>
                <a:srgbClr val="E06666"/>
              </a:solidFill>
              <a:latin typeface="DFKai-SB" panose="03000509000000000000" pitchFamily="49" charset="-120"/>
              <a:ea typeface="DFKai-SB" panose="03000509000000000000" pitchFamily="49" charset="-120"/>
              <a:cs typeface="DFKai-SB" panose="03000509000000000000" pitchFamily="49" charset="-120"/>
              <a:sym typeface="Roboto"/>
            </a:endParaRPr>
          </a:p>
        </p:txBody>
      </p:sp>
      <p:sp>
        <p:nvSpPr>
          <p:cNvPr id="246" name="Google Shape;246;p28"/>
          <p:cNvSpPr/>
          <p:nvPr/>
        </p:nvSpPr>
        <p:spPr>
          <a:xfrm>
            <a:off x="590383" y="225927"/>
            <a:ext cx="796628" cy="431113"/>
          </a:xfrm>
          <a:custGeom>
            <a:avLst/>
            <a:gdLst/>
            <a:ahLst/>
            <a:cxnLst/>
            <a:rect l="l" t="t" r="r" b="b"/>
            <a:pathLst>
              <a:path w="34636" h="18742" extrusionOk="0">
                <a:moveTo>
                  <a:pt x="9371" y="1"/>
                </a:moveTo>
                <a:cubicBezTo>
                  <a:pt x="4203" y="1"/>
                  <a:pt x="0" y="4204"/>
                  <a:pt x="0" y="9371"/>
                </a:cubicBezTo>
                <a:cubicBezTo>
                  <a:pt x="0" y="14538"/>
                  <a:pt x="4203" y="18741"/>
                  <a:pt x="9371" y="18741"/>
                </a:cubicBezTo>
                <a:lnTo>
                  <a:pt x="34636" y="18741"/>
                </a:lnTo>
                <a:lnTo>
                  <a:pt x="18503" y="2727"/>
                </a:lnTo>
                <a:cubicBezTo>
                  <a:pt x="16729" y="965"/>
                  <a:pt x="14383" y="1"/>
                  <a:pt x="11895" y="1"/>
                </a:cubicBezTo>
                <a:close/>
              </a:path>
            </a:pathLst>
          </a:custGeom>
          <a:solidFill>
            <a:srgbClr val="FFFFFF"/>
          </a:solidFill>
          <a:ln w="76200" cap="flat" cmpd="sng">
            <a:solidFill>
              <a:srgbClr val="5CAFF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>
              <a:solidFill>
                <a:schemeClr val="accent1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grpSp>
        <p:nvGrpSpPr>
          <p:cNvPr id="247" name="Google Shape;247;p28"/>
          <p:cNvGrpSpPr/>
          <p:nvPr/>
        </p:nvGrpSpPr>
        <p:grpSpPr>
          <a:xfrm>
            <a:off x="728346" y="346455"/>
            <a:ext cx="230394" cy="209817"/>
            <a:chOff x="-40378075" y="3267450"/>
            <a:chExt cx="317425" cy="289075"/>
          </a:xfrm>
        </p:grpSpPr>
        <p:sp>
          <p:nvSpPr>
            <p:cNvPr id="248" name="Google Shape;248;p28"/>
            <p:cNvSpPr/>
            <p:nvPr/>
          </p:nvSpPr>
          <p:spPr>
            <a:xfrm>
              <a:off x="-40218975" y="3308400"/>
              <a:ext cx="158325" cy="248125"/>
            </a:xfrm>
            <a:custGeom>
              <a:avLst/>
              <a:gdLst/>
              <a:ahLst/>
              <a:cxnLst/>
              <a:rect l="l" t="t" r="r" b="b"/>
              <a:pathLst>
                <a:path w="6333" h="9925" extrusionOk="0">
                  <a:moveTo>
                    <a:pt x="4694" y="1"/>
                  </a:moveTo>
                  <a:lnTo>
                    <a:pt x="4694" y="7877"/>
                  </a:lnTo>
                  <a:cubicBezTo>
                    <a:pt x="4694" y="8097"/>
                    <a:pt x="4474" y="8255"/>
                    <a:pt x="4253" y="8255"/>
                  </a:cubicBezTo>
                  <a:cubicBezTo>
                    <a:pt x="2993" y="8255"/>
                    <a:pt x="1638" y="8696"/>
                    <a:pt x="693" y="9452"/>
                  </a:cubicBezTo>
                  <a:cubicBezTo>
                    <a:pt x="536" y="9546"/>
                    <a:pt x="189" y="9925"/>
                    <a:pt x="0" y="9925"/>
                  </a:cubicBezTo>
                  <a:lnTo>
                    <a:pt x="5073" y="9925"/>
                  </a:lnTo>
                  <a:cubicBezTo>
                    <a:pt x="5734" y="9925"/>
                    <a:pt x="6333" y="9357"/>
                    <a:pt x="6333" y="8696"/>
                  </a:cubicBezTo>
                  <a:lnTo>
                    <a:pt x="6333" y="1229"/>
                  </a:lnTo>
                  <a:cubicBezTo>
                    <a:pt x="6333" y="536"/>
                    <a:pt x="5766" y="1"/>
                    <a:pt x="5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8"/>
            <p:cNvSpPr/>
            <p:nvPr/>
          </p:nvSpPr>
          <p:spPr>
            <a:xfrm>
              <a:off x="-40316650" y="3267450"/>
              <a:ext cx="86675" cy="257575"/>
            </a:xfrm>
            <a:custGeom>
              <a:avLst/>
              <a:gdLst/>
              <a:ahLst/>
              <a:cxnLst/>
              <a:rect l="l" t="t" r="r" b="b"/>
              <a:pathLst>
                <a:path w="3467" h="10303" extrusionOk="0">
                  <a:moveTo>
                    <a:pt x="1" y="0"/>
                  </a:moveTo>
                  <a:lnTo>
                    <a:pt x="1" y="9105"/>
                  </a:lnTo>
                  <a:cubicBezTo>
                    <a:pt x="1166" y="9200"/>
                    <a:pt x="2489" y="9578"/>
                    <a:pt x="3466" y="10302"/>
                  </a:cubicBezTo>
                  <a:lnTo>
                    <a:pt x="3466" y="1197"/>
                  </a:lnTo>
                  <a:cubicBezTo>
                    <a:pt x="2489" y="473"/>
                    <a:pt x="1229" y="95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8"/>
            <p:cNvSpPr/>
            <p:nvPr/>
          </p:nvSpPr>
          <p:spPr>
            <a:xfrm>
              <a:off x="-40209525" y="3267450"/>
              <a:ext cx="86650" cy="257575"/>
            </a:xfrm>
            <a:custGeom>
              <a:avLst/>
              <a:gdLst/>
              <a:ahLst/>
              <a:cxnLst/>
              <a:rect l="l" t="t" r="r" b="b"/>
              <a:pathLst>
                <a:path w="3466" h="10303" extrusionOk="0">
                  <a:moveTo>
                    <a:pt x="3466" y="0"/>
                  </a:moveTo>
                  <a:cubicBezTo>
                    <a:pt x="2300" y="95"/>
                    <a:pt x="977" y="473"/>
                    <a:pt x="0" y="1197"/>
                  </a:cubicBezTo>
                  <a:lnTo>
                    <a:pt x="0" y="10302"/>
                  </a:lnTo>
                  <a:cubicBezTo>
                    <a:pt x="977" y="9578"/>
                    <a:pt x="2237" y="9200"/>
                    <a:pt x="3466" y="9105"/>
                  </a:cubicBezTo>
                  <a:lnTo>
                    <a:pt x="3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8"/>
            <p:cNvSpPr/>
            <p:nvPr/>
          </p:nvSpPr>
          <p:spPr>
            <a:xfrm>
              <a:off x="-40378075" y="3308400"/>
              <a:ext cx="157550" cy="248125"/>
            </a:xfrm>
            <a:custGeom>
              <a:avLst/>
              <a:gdLst/>
              <a:ahLst/>
              <a:cxnLst/>
              <a:rect l="l" t="t" r="r" b="b"/>
              <a:pathLst>
                <a:path w="6302" h="9925" extrusionOk="0"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lnTo>
                    <a:pt x="0" y="8664"/>
                  </a:lnTo>
                  <a:cubicBezTo>
                    <a:pt x="32" y="9357"/>
                    <a:pt x="567" y="9925"/>
                    <a:pt x="1229" y="9925"/>
                  </a:cubicBezTo>
                  <a:lnTo>
                    <a:pt x="6301" y="9925"/>
                  </a:lnTo>
                  <a:cubicBezTo>
                    <a:pt x="6112" y="9925"/>
                    <a:pt x="5766" y="9609"/>
                    <a:pt x="5608" y="9452"/>
                  </a:cubicBezTo>
                  <a:cubicBezTo>
                    <a:pt x="4631" y="8664"/>
                    <a:pt x="3277" y="8255"/>
                    <a:pt x="2048" y="8255"/>
                  </a:cubicBezTo>
                  <a:cubicBezTo>
                    <a:pt x="1828" y="8255"/>
                    <a:pt x="1638" y="8066"/>
                    <a:pt x="1638" y="7877"/>
                  </a:cubicBezTo>
                  <a:lnTo>
                    <a:pt x="16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2" name="Google Shape;252;p28"/>
          <p:cNvSpPr txBox="1"/>
          <p:nvPr/>
        </p:nvSpPr>
        <p:spPr>
          <a:xfrm>
            <a:off x="1206787" y="210794"/>
            <a:ext cx="3021000" cy="446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b="1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Fira Sans Extra Condensed SemiBold"/>
              </a:rPr>
              <a:t>工作目標一：安穩利「學」</a:t>
            </a:r>
            <a:endParaRPr sz="1700" b="1" dirty="0">
              <a:solidFill>
                <a:schemeClr val="lt1"/>
              </a:solidFill>
              <a:latin typeface="TW-MOE-Std-Kai" panose="02010604000101010101" pitchFamily="2" charset="-120"/>
              <a:ea typeface="TW-MOE-Std-Kai" panose="02010604000101010101" pitchFamily="2" charset="-120"/>
              <a:cs typeface="TW-Kai" panose="03000500000000000000" pitchFamily="66" charset="-128"/>
              <a:sym typeface="Fira Sans Extra Condensed SemiBold"/>
            </a:endParaRPr>
          </a:p>
        </p:txBody>
      </p:sp>
      <p:sp>
        <p:nvSpPr>
          <p:cNvPr id="253" name="Google Shape;253;p28"/>
          <p:cNvSpPr txBox="1"/>
          <p:nvPr/>
        </p:nvSpPr>
        <p:spPr>
          <a:xfrm>
            <a:off x="850504" y="584616"/>
            <a:ext cx="3502500" cy="1605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b="1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Times New Roman"/>
              </a:rPr>
              <a:t>・</a:t>
            </a:r>
            <a:r>
              <a:rPr lang="zh-TW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Times New Roman"/>
              </a:rPr>
              <a:t> </a:t>
            </a:r>
            <a:r>
              <a:rPr lang="zh-TW" sz="1200" u="sng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Times New Roman"/>
              </a:rPr>
              <a:t>學學相長</a:t>
            </a:r>
            <a:r>
              <a:rPr lang="zh-TW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Times New Roman"/>
              </a:rPr>
              <a:t>：學生與學輔專員陪伴、相處過程</a:t>
            </a:r>
            <a:endParaRPr lang="zh-TW" altLang="en-US" sz="1200" dirty="0">
              <a:solidFill>
                <a:schemeClr val="lt1"/>
              </a:solidFill>
              <a:latin typeface="TW-MOE-Std-Kai" panose="02010604000101010101" pitchFamily="2" charset="-120"/>
              <a:ea typeface="TW-MOE-Std-Kai" panose="02010604000101010101" pitchFamily="2" charset="-120"/>
              <a:cs typeface="TW-Kai" panose="03000500000000000000" pitchFamily="66" charset="-128"/>
              <a:sym typeface="Times New Roman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Times New Roman"/>
              </a:rPr>
              <a:t>	</a:t>
            </a:r>
            <a:r>
              <a:rPr lang="zh-TW" altLang="en-US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Times New Roman"/>
              </a:rPr>
              <a:t>  中共同學習與成長。</a:t>
            </a: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b="1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Times New Roman"/>
              </a:rPr>
              <a:t>・</a:t>
            </a:r>
            <a:r>
              <a:rPr lang="zh-TW" sz="1200" b="1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Times New Roman"/>
              </a:rPr>
              <a:t> </a:t>
            </a:r>
            <a:r>
              <a:rPr lang="zh-TW" sz="1200" u="sng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Times New Roman"/>
              </a:rPr>
              <a:t>扎根學院</a:t>
            </a:r>
            <a:r>
              <a:rPr lang="zh-TW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Times New Roman"/>
              </a:rPr>
              <a:t>：以貼近院系文化和環境的服務模</a:t>
            </a:r>
            <a:endParaRPr lang="en-US" altLang="zh-TW" sz="1200" dirty="0">
              <a:solidFill>
                <a:schemeClr val="lt1"/>
              </a:solidFill>
              <a:latin typeface="TW-MOE-Std-Kai" panose="02010604000101010101" pitchFamily="2" charset="-120"/>
              <a:ea typeface="TW-MOE-Std-Kai" panose="02010604000101010101" pitchFamily="2" charset="-120"/>
              <a:cs typeface="TW-Kai" panose="03000500000000000000" pitchFamily="66" charset="-128"/>
              <a:sym typeface="Times New Roman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Times New Roman"/>
              </a:rPr>
              <a:t>	</a:t>
            </a:r>
            <a:r>
              <a:rPr lang="zh-TW" altLang="en-US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Times New Roman"/>
              </a:rPr>
              <a:t>  </a:t>
            </a:r>
            <a:r>
              <a:rPr lang="zh-TW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Times New Roman"/>
              </a:rPr>
              <a:t>式，提高學生使用資源的可近性。</a:t>
            </a:r>
            <a:endParaRPr sz="1200" dirty="0">
              <a:solidFill>
                <a:schemeClr val="lt1"/>
              </a:solidFill>
              <a:latin typeface="TW-MOE-Std-Kai" panose="02010604000101010101" pitchFamily="2" charset="-120"/>
              <a:ea typeface="TW-MOE-Std-Kai" panose="02010604000101010101" pitchFamily="2" charset="-120"/>
              <a:cs typeface="TW-Kai" panose="03000500000000000000" pitchFamily="66" charset="-128"/>
              <a:sym typeface="Times New Roman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Times New Roman"/>
              </a:rPr>
              <a:t>・</a:t>
            </a:r>
            <a:r>
              <a:rPr lang="zh-TW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Times New Roman"/>
              </a:rPr>
              <a:t> </a:t>
            </a:r>
            <a:r>
              <a:rPr lang="zh-TW" sz="1200" u="sng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Times New Roman"/>
              </a:rPr>
              <a:t>調適學涯</a:t>
            </a:r>
            <a:r>
              <a:rPr lang="zh-TW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Times New Roman"/>
              </a:rPr>
              <a:t>：評估需求、協調與連結資源，以</a:t>
            </a:r>
            <a:endParaRPr lang="en-US" altLang="zh-TW" sz="1200" dirty="0">
              <a:solidFill>
                <a:schemeClr val="lt1"/>
              </a:solidFill>
              <a:latin typeface="TW-MOE-Std-Kai" panose="02010604000101010101" pitchFamily="2" charset="-120"/>
              <a:ea typeface="TW-MOE-Std-Kai" panose="02010604000101010101" pitchFamily="2" charset="-120"/>
              <a:cs typeface="TW-Kai" panose="03000500000000000000" pitchFamily="66" charset="-128"/>
              <a:sym typeface="Times New Roman"/>
            </a:endParaRPr>
          </a:p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Times New Roman"/>
              </a:rPr>
              <a:t>	</a:t>
            </a:r>
            <a:r>
              <a:rPr lang="zh-TW" altLang="en-US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Times New Roman"/>
              </a:rPr>
              <a:t>  </a:t>
            </a:r>
            <a:r>
              <a:rPr lang="zh-TW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Times New Roman"/>
              </a:rPr>
              <a:t>協助學生面臨的校園適應議題。</a:t>
            </a:r>
            <a:endParaRPr sz="1200" dirty="0">
              <a:solidFill>
                <a:schemeClr val="lt1"/>
              </a:solidFill>
              <a:latin typeface="TW-MOE-Std-Kai" panose="02010604000101010101" pitchFamily="2" charset="-120"/>
              <a:ea typeface="TW-MOE-Std-Kai" panose="02010604000101010101" pitchFamily="2" charset="-120"/>
              <a:cs typeface="TW-Kai" panose="03000500000000000000" pitchFamily="66" charset="-128"/>
              <a:sym typeface="Times New Roman"/>
            </a:endParaRPr>
          </a:p>
        </p:txBody>
      </p:sp>
      <p:sp>
        <p:nvSpPr>
          <p:cNvPr id="254" name="Google Shape;254;p28"/>
          <p:cNvSpPr txBox="1"/>
          <p:nvPr/>
        </p:nvSpPr>
        <p:spPr>
          <a:xfrm>
            <a:off x="2521419" y="2416002"/>
            <a:ext cx="5826900" cy="1520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lnSpc>
                <a:spcPct val="110000"/>
              </a:lnSpc>
            </a:pPr>
            <a:r>
              <a:rPr lang="zh-TW" altLang="en-US" sz="1200" b="1" dirty="0">
                <a:solidFill>
                  <a:srgbClr val="E06666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W-Kai" panose="03000500000000000000" pitchFamily="66" charset="-128"/>
                <a:sym typeface="Roboto"/>
              </a:rPr>
              <a:t>共融</a:t>
            </a:r>
            <a:r>
              <a:rPr lang="en-US" altLang="zh-TW" sz="1200" b="1" dirty="0">
                <a:solidFill>
                  <a:srgbClr val="E06666"/>
                </a:solidFill>
                <a:latin typeface="Times New Roman" panose="02020603050405020304" pitchFamily="18" charset="0"/>
                <a:ea typeface="TW-MOE-Std-Kai" panose="02010604000101010101" pitchFamily="2" charset="-120"/>
                <a:cs typeface="Times New Roman" panose="02020603050405020304" pitchFamily="18" charset="0"/>
                <a:sym typeface="Roboto"/>
              </a:rPr>
              <a:t>(Accommodation)</a:t>
            </a:r>
            <a:r>
              <a:rPr lang="zh-TW" altLang="en-US" sz="1200" dirty="0">
                <a:solidFill>
                  <a:schemeClr val="dk2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Roboto"/>
              </a:rPr>
              <a:t>：</a:t>
            </a:r>
            <a:r>
              <a:rPr lang="zh-TW" altLang="en-US" sz="1200" dirty="0">
                <a:solidFill>
                  <a:schemeClr val="dk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W-Kai" panose="03000500000000000000" pitchFamily="66" charset="-128"/>
                <a:sym typeface="Roboto"/>
              </a:rPr>
              <a:t>陪伴完成調適之路，融入校園和院系生活</a:t>
            </a:r>
            <a:r>
              <a:rPr lang="zh-TW" altLang="zh-TW" sz="1200" dirty="0">
                <a:solidFill>
                  <a:schemeClr val="dk2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Roboto"/>
              </a:rPr>
              <a:t>。</a:t>
            </a:r>
            <a:endParaRPr sz="1200" dirty="0">
              <a:solidFill>
                <a:schemeClr val="dk2"/>
              </a:solidFill>
              <a:latin typeface="標楷體" panose="03000509000000000000" pitchFamily="65" charset="-120"/>
              <a:ea typeface="標楷體" panose="03000509000000000000" pitchFamily="65" charset="-120"/>
              <a:cs typeface="TW-Kai" panose="03000500000000000000" pitchFamily="66" charset="-128"/>
              <a:sym typeface="Roboto"/>
            </a:endParaRPr>
          </a:p>
          <a:p>
            <a:pPr marL="0" lvl="0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zh-TW" sz="1200" b="1" dirty="0">
                <a:solidFill>
                  <a:srgbClr val="E06666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Roboto"/>
              </a:rPr>
              <a:t>歸屬</a:t>
            </a:r>
            <a:r>
              <a:rPr lang="zh-TW" sz="1200" b="1" dirty="0">
                <a:solidFill>
                  <a:srgbClr val="E06666"/>
                </a:solidFill>
                <a:latin typeface="Times New Roman" panose="02020603050405020304" pitchFamily="18" charset="0"/>
                <a:ea typeface="TW-MOE-Std-Kai" panose="02010604000101010101" pitchFamily="2" charset="-120"/>
                <a:cs typeface="Times New Roman" panose="02020603050405020304" pitchFamily="18" charset="0"/>
                <a:sym typeface="Roboto"/>
              </a:rPr>
              <a:t>(Belonging)</a:t>
            </a:r>
            <a:r>
              <a:rPr lang="zh-TW" sz="1200" dirty="0">
                <a:solidFill>
                  <a:schemeClr val="dk2"/>
                </a:solidFill>
                <a:latin typeface="Times New Roman" panose="02020603050405020304" pitchFamily="18" charset="0"/>
                <a:ea typeface="TW-MOE-Std-Kai" panose="02010604000101010101" pitchFamily="2" charset="-120"/>
                <a:cs typeface="Times New Roman" panose="02020603050405020304" pitchFamily="18" charset="0"/>
                <a:sym typeface="Roboto"/>
              </a:rPr>
              <a:t>：</a:t>
            </a:r>
            <a:r>
              <a:rPr lang="zh-TW" altLang="en-US" sz="1200" dirty="0">
                <a:solidFill>
                  <a:schemeClr val="dk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W-Kai" panose="03000500000000000000" pitchFamily="66" charset="-128"/>
                <a:sym typeface="Roboto"/>
              </a:rPr>
              <a:t>與學生建立關係，深化學生對於臺大之歸屬感</a:t>
            </a:r>
            <a:r>
              <a:rPr lang="zh-TW" sz="1200" dirty="0">
                <a:solidFill>
                  <a:schemeClr val="dk2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Roboto"/>
              </a:rPr>
              <a:t>。  </a:t>
            </a:r>
            <a:endParaRPr sz="1200" dirty="0">
              <a:solidFill>
                <a:schemeClr val="dk2"/>
              </a:solidFill>
              <a:latin typeface="TW-MOE-Std-Kai" panose="02010604000101010101" pitchFamily="2" charset="-120"/>
              <a:ea typeface="TW-MOE-Std-Kai" panose="02010604000101010101" pitchFamily="2" charset="-120"/>
              <a:cs typeface="TW-Kai" panose="03000500000000000000" pitchFamily="66" charset="-128"/>
              <a:sym typeface="Roboto"/>
            </a:endParaRPr>
          </a:p>
          <a:p>
            <a:pPr marL="0" lvl="0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zh-TW" sz="1200" b="1" dirty="0">
                <a:solidFill>
                  <a:srgbClr val="E06666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Roboto"/>
              </a:rPr>
              <a:t>連結</a:t>
            </a:r>
            <a:r>
              <a:rPr lang="zh-TW" sz="1200" b="1" dirty="0">
                <a:solidFill>
                  <a:srgbClr val="E06666"/>
                </a:solidFill>
                <a:latin typeface="Times New Roman" panose="02020603050405020304" pitchFamily="18" charset="0"/>
                <a:ea typeface="TW-MOE-Std-Kai" panose="02010604000101010101" pitchFamily="2" charset="-120"/>
                <a:cs typeface="Times New Roman" panose="02020603050405020304" pitchFamily="18" charset="0"/>
                <a:sym typeface="Roboto"/>
              </a:rPr>
              <a:t>(Connection)</a:t>
            </a:r>
            <a:r>
              <a:rPr lang="zh-TW" sz="1200" dirty="0">
                <a:solidFill>
                  <a:schemeClr val="dk2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Roboto"/>
              </a:rPr>
              <a:t>：</a:t>
            </a:r>
            <a:r>
              <a:rPr lang="zh-TW" altLang="en-US" sz="1200" dirty="0">
                <a:solidFill>
                  <a:schemeClr val="dk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W-Kai" panose="03000500000000000000" pitchFamily="66" charset="-128"/>
                <a:sym typeface="Roboto"/>
              </a:rPr>
              <a:t>建構校內外資源地圖以及校園互助網絡</a:t>
            </a:r>
            <a:r>
              <a:rPr lang="zh-TW" sz="1200" dirty="0">
                <a:solidFill>
                  <a:schemeClr val="dk2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Roboto"/>
              </a:rPr>
              <a:t>。  </a:t>
            </a:r>
            <a:endParaRPr sz="1200" dirty="0">
              <a:solidFill>
                <a:schemeClr val="dk2"/>
              </a:solidFill>
              <a:latin typeface="TW-MOE-Std-Kai" panose="02010604000101010101" pitchFamily="2" charset="-120"/>
              <a:ea typeface="TW-MOE-Std-Kai" panose="02010604000101010101" pitchFamily="2" charset="-120"/>
              <a:cs typeface="TW-Kai" panose="03000500000000000000" pitchFamily="66" charset="-128"/>
              <a:sym typeface="Roboto"/>
            </a:endParaRPr>
          </a:p>
          <a:p>
            <a:pPr marL="0" lvl="0" indent="0" algn="l" rtl="0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zh-TW" sz="1200" b="1" dirty="0">
                <a:solidFill>
                  <a:srgbClr val="E06666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Roboto"/>
              </a:rPr>
              <a:t>多元</a:t>
            </a:r>
            <a:r>
              <a:rPr lang="zh-TW" sz="1200" b="1" dirty="0">
                <a:solidFill>
                  <a:srgbClr val="E06666"/>
                </a:solidFill>
                <a:latin typeface="Times New Roman" panose="02020603050405020304" pitchFamily="18" charset="0"/>
                <a:ea typeface="TW-MOE-Std-Kai" panose="02010604000101010101" pitchFamily="2" charset="-120"/>
                <a:cs typeface="Times New Roman" panose="02020603050405020304" pitchFamily="18" charset="0"/>
                <a:sym typeface="Roboto"/>
              </a:rPr>
              <a:t>(Diversity)</a:t>
            </a:r>
            <a:r>
              <a:rPr lang="zh-TW" sz="1200" dirty="0">
                <a:solidFill>
                  <a:schemeClr val="dk2"/>
                </a:solidFill>
                <a:latin typeface="Times New Roman" panose="02020603050405020304" pitchFamily="18" charset="0"/>
                <a:ea typeface="TW-MOE-Std-Kai" panose="02010604000101010101" pitchFamily="2" charset="-120"/>
                <a:cs typeface="Times New Roman" panose="02020603050405020304" pitchFamily="18" charset="0"/>
                <a:sym typeface="Roboto"/>
              </a:rPr>
              <a:t>：</a:t>
            </a:r>
            <a:r>
              <a:rPr lang="zh-TW" altLang="en-US" sz="1200" dirty="0">
                <a:solidFill>
                  <a:schemeClr val="dk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W-Kai" panose="03000500000000000000" pitchFamily="66" charset="-128"/>
                <a:sym typeface="Roboto"/>
              </a:rPr>
              <a:t>看見學生的多樣性，秉持開放、友善與接納的精神</a:t>
            </a:r>
            <a:r>
              <a:rPr lang="zh-TW" sz="1200" dirty="0">
                <a:solidFill>
                  <a:schemeClr val="dk2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Roboto"/>
              </a:rPr>
              <a:t>。  </a:t>
            </a:r>
            <a:endParaRPr sz="1200" dirty="0">
              <a:solidFill>
                <a:schemeClr val="dk2"/>
              </a:solidFill>
              <a:latin typeface="TW-MOE-Std-Kai" panose="02010604000101010101" pitchFamily="2" charset="-120"/>
              <a:ea typeface="TW-MOE-Std-Kai" panose="02010604000101010101" pitchFamily="2" charset="-120"/>
              <a:cs typeface="TW-Kai" panose="03000500000000000000" pitchFamily="66" charset="-128"/>
              <a:sym typeface="Roboto"/>
            </a:endParaRPr>
          </a:p>
          <a:p>
            <a:pPr marL="0" lvl="0" indent="0" algn="l" rtl="0">
              <a:lnSpc>
                <a:spcPct val="110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zh-TW" sz="1200" b="1" dirty="0">
                <a:solidFill>
                  <a:srgbClr val="E06666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Roboto"/>
              </a:rPr>
              <a:t>培力</a:t>
            </a:r>
            <a:r>
              <a:rPr lang="zh-TW" sz="1200" b="1" dirty="0">
                <a:solidFill>
                  <a:srgbClr val="E06666"/>
                </a:solidFill>
                <a:latin typeface="Times New Roman" panose="02020603050405020304" pitchFamily="18" charset="0"/>
                <a:ea typeface="TW-MOE-Std-Kai" panose="02010604000101010101" pitchFamily="2" charset="-120"/>
                <a:cs typeface="Times New Roman" panose="02020603050405020304" pitchFamily="18" charset="0"/>
                <a:sym typeface="Roboto"/>
              </a:rPr>
              <a:t>(Empowerment)</a:t>
            </a:r>
            <a:r>
              <a:rPr lang="zh-TW" sz="1200" dirty="0">
                <a:solidFill>
                  <a:schemeClr val="dk2"/>
                </a:solidFill>
                <a:latin typeface="Times New Roman" panose="02020603050405020304" pitchFamily="18" charset="0"/>
                <a:ea typeface="TW-MOE-Std-Kai" panose="02010604000101010101" pitchFamily="2" charset="-120"/>
                <a:cs typeface="Times New Roman" panose="02020603050405020304" pitchFamily="18" charset="0"/>
                <a:sym typeface="Roboto"/>
              </a:rPr>
              <a:t>：</a:t>
            </a:r>
            <a:r>
              <a:rPr lang="zh-TW" altLang="en-US" sz="1200" dirty="0">
                <a:solidFill>
                  <a:schemeClr val="dk2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W-Kai" panose="03000500000000000000" pitchFamily="66" charset="-128"/>
                <a:sym typeface="Roboto"/>
              </a:rPr>
              <a:t>促進學生個體發展與能力，開創生命的改變與未來</a:t>
            </a:r>
            <a:r>
              <a:rPr lang="zh-TW" sz="1200" dirty="0">
                <a:solidFill>
                  <a:schemeClr val="dk2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Roboto"/>
              </a:rPr>
              <a:t>。  </a:t>
            </a:r>
            <a:endParaRPr sz="1200" dirty="0">
              <a:solidFill>
                <a:schemeClr val="dk2"/>
              </a:solidFill>
              <a:latin typeface="TW-MOE-Std-Kai" panose="02010604000101010101" pitchFamily="2" charset="-120"/>
              <a:ea typeface="TW-MOE-Std-Kai" panose="02010604000101010101" pitchFamily="2" charset="-120"/>
              <a:cs typeface="TW-Kai" panose="03000500000000000000" pitchFamily="66" charset="-128"/>
              <a:sym typeface="Roboto"/>
            </a:endParaRPr>
          </a:p>
        </p:txBody>
      </p:sp>
      <p:sp>
        <p:nvSpPr>
          <p:cNvPr id="255" name="Google Shape;255;p28"/>
          <p:cNvSpPr txBox="1"/>
          <p:nvPr/>
        </p:nvSpPr>
        <p:spPr>
          <a:xfrm>
            <a:off x="4641477" y="573550"/>
            <a:ext cx="3570300" cy="1816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</a:rPr>
              <a:t>・</a:t>
            </a:r>
            <a:r>
              <a:rPr lang="zh-TW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</a:rPr>
              <a:t> </a:t>
            </a:r>
            <a:r>
              <a:rPr lang="zh-TW" sz="1200" u="sng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</a:rPr>
              <a:t>輔車相依</a:t>
            </a:r>
            <a:r>
              <a:rPr lang="zh-TW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</a:rPr>
              <a:t>：學輔專員與學生關係緊密，並與各</a:t>
            </a:r>
            <a:r>
              <a:rPr lang="en-US" altLang="zh-TW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</a:rPr>
              <a:t>	</a:t>
            </a:r>
            <a:r>
              <a:rPr lang="zh-TW" altLang="en-US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</a:rPr>
              <a:t>  </a:t>
            </a:r>
            <a:r>
              <a:rPr lang="zh-TW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</a:rPr>
              <a:t>單位建立資源及合作網絡，協力服</a:t>
            </a:r>
            <a:endParaRPr lang="zh-TW" altLang="en-US" sz="1200" dirty="0">
              <a:solidFill>
                <a:schemeClr val="lt1"/>
              </a:solidFill>
              <a:latin typeface="TW-MOE-Std-Kai" panose="02010604000101010101" pitchFamily="2" charset="-120"/>
              <a:ea typeface="TW-MOE-Std-Kai" panose="02010604000101010101" pitchFamily="2" charset="-120"/>
              <a:cs typeface="TW-Kai" panose="03000500000000000000" pitchFamily="66" charset="-128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</a:rPr>
              <a:t>	</a:t>
            </a:r>
            <a:r>
              <a:rPr lang="zh-TW" altLang="en-US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</a:rPr>
              <a:t>  務學生。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</a:rPr>
              <a:t>・</a:t>
            </a:r>
            <a:r>
              <a:rPr lang="zh-TW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</a:rPr>
              <a:t> </a:t>
            </a:r>
            <a:r>
              <a:rPr lang="zh-TW" sz="1200" u="sng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</a:rPr>
              <a:t>育輔支持</a:t>
            </a:r>
            <a:r>
              <a:rPr lang="zh-TW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</a:rPr>
              <a:t>：找到可回應學生需求的相應資源、</a:t>
            </a:r>
            <a:endParaRPr lang="en-US" altLang="zh-TW" sz="1200" dirty="0">
              <a:solidFill>
                <a:schemeClr val="lt1"/>
              </a:solidFill>
              <a:latin typeface="TW-MOE-Std-Kai" panose="02010604000101010101" pitchFamily="2" charset="-120"/>
              <a:ea typeface="TW-MOE-Std-Kai" panose="02010604000101010101" pitchFamily="2" charset="-120"/>
              <a:cs typeface="TW-Kai" panose="03000500000000000000" pitchFamily="66" charset="-128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</a:rPr>
              <a:t>	</a:t>
            </a:r>
            <a:r>
              <a:rPr lang="zh-TW" altLang="en-US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</a:rPr>
              <a:t>  </a:t>
            </a:r>
            <a:r>
              <a:rPr lang="zh-TW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</a:rPr>
              <a:t>建立平衡、穩定的支持系統。</a:t>
            </a:r>
            <a:endParaRPr sz="1200" dirty="0">
              <a:solidFill>
                <a:schemeClr val="lt1"/>
              </a:solidFill>
              <a:latin typeface="TW-MOE-Std-Kai" panose="02010604000101010101" pitchFamily="2" charset="-120"/>
              <a:ea typeface="TW-MOE-Std-Kai" panose="02010604000101010101" pitchFamily="2" charset="-120"/>
              <a:cs typeface="TW-Kai" panose="03000500000000000000" pitchFamily="66" charset="-128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5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</a:rPr>
              <a:t>・</a:t>
            </a:r>
            <a:r>
              <a:rPr lang="zh-TW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</a:rPr>
              <a:t> </a:t>
            </a:r>
            <a:r>
              <a:rPr lang="zh-TW" sz="1200" u="sng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</a:rPr>
              <a:t>輔同存異</a:t>
            </a:r>
            <a:r>
              <a:rPr lang="zh-TW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</a:rPr>
              <a:t>：以相同、平等的服務專業，回應學</a:t>
            </a:r>
            <a:endParaRPr lang="zh-TW" altLang="en-US" sz="1200" dirty="0">
              <a:solidFill>
                <a:schemeClr val="lt1"/>
              </a:solidFill>
              <a:latin typeface="TW-MOE-Std-Kai" panose="02010604000101010101" pitchFamily="2" charset="-120"/>
              <a:ea typeface="TW-MOE-Std-Kai" panose="02010604000101010101" pitchFamily="2" charset="-120"/>
              <a:cs typeface="TW-Kai" panose="03000500000000000000" pitchFamily="66" charset="-128"/>
            </a:endParaRP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TW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</a:rPr>
              <a:t>	</a:t>
            </a:r>
            <a:r>
              <a:rPr lang="zh-TW" altLang="en-US" sz="1200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</a:rPr>
              <a:t>  生多元需求與交織的生命經驗。</a:t>
            </a:r>
          </a:p>
        </p:txBody>
      </p:sp>
      <p:sp>
        <p:nvSpPr>
          <p:cNvPr id="256" name="Google Shape;256;p28"/>
          <p:cNvSpPr txBox="1"/>
          <p:nvPr/>
        </p:nvSpPr>
        <p:spPr>
          <a:xfrm>
            <a:off x="4959621" y="211048"/>
            <a:ext cx="2986928" cy="478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700" b="1" dirty="0">
                <a:solidFill>
                  <a:schemeClr val="lt1"/>
                </a:solidFill>
                <a:latin typeface="TW-MOE-Std-Kai" panose="02010604000101010101" pitchFamily="2" charset="-120"/>
                <a:ea typeface="TW-MOE-Std-Kai" panose="02010604000101010101" pitchFamily="2" charset="-120"/>
                <a:cs typeface="TW-Kai" panose="03000500000000000000" pitchFamily="66" charset="-128"/>
                <a:sym typeface="Fira Sans Extra Condensed SemiBold"/>
              </a:rPr>
              <a:t>工作目標二：安「輔」充權</a:t>
            </a:r>
            <a:endParaRPr sz="1700" b="1" dirty="0">
              <a:solidFill>
                <a:schemeClr val="lt1"/>
              </a:solidFill>
              <a:latin typeface="TW-MOE-Std-Kai" panose="02010604000101010101" pitchFamily="2" charset="-120"/>
              <a:ea typeface="TW-MOE-Std-Kai" panose="02010604000101010101" pitchFamily="2" charset="-120"/>
              <a:cs typeface="TW-Kai" panose="03000500000000000000" pitchFamily="66" charset="-128"/>
              <a:sym typeface="Fira Sans Extra Condensed SemiBold"/>
            </a:endParaRPr>
          </a:p>
        </p:txBody>
      </p:sp>
      <p:sp>
        <p:nvSpPr>
          <p:cNvPr id="33" name="Google Shape;226;p28">
            <a:extLst>
              <a:ext uri="{FF2B5EF4-FFF2-40B4-BE49-F238E27FC236}">
                <a16:creationId xmlns:a16="http://schemas.microsoft.com/office/drawing/2014/main" id="{548672DA-ED90-B845-BC56-6D965924B7C7}"/>
              </a:ext>
            </a:extLst>
          </p:cNvPr>
          <p:cNvSpPr/>
          <p:nvPr/>
        </p:nvSpPr>
        <p:spPr>
          <a:xfrm>
            <a:off x="1187012" y="2493309"/>
            <a:ext cx="1297458" cy="1297458"/>
          </a:xfrm>
          <a:prstGeom prst="ellipse">
            <a:avLst/>
          </a:prstGeom>
          <a:noFill/>
          <a:ln w="28575" cap="flat" cmpd="sng">
            <a:solidFill>
              <a:srgbClr val="F489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4898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ocess Diagram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5EB2FC"/>
      </a:accent1>
      <a:accent2>
        <a:srgbClr val="69E781"/>
      </a:accent2>
      <a:accent3>
        <a:srgbClr val="869FB2"/>
      </a:accent3>
      <a:accent4>
        <a:srgbClr val="4949E7"/>
      </a:accent4>
      <a:accent5>
        <a:srgbClr val="FCBD24"/>
      </a:accent5>
      <a:accent6>
        <a:srgbClr val="EC3A3B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329</Words>
  <Application>Microsoft Office PowerPoint</Application>
  <PresentationFormat>如螢幕大小 (16:9)</PresentationFormat>
  <Paragraphs>27</Paragraphs>
  <Slides>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12" baseType="lpstr">
      <vt:lpstr>TW-Kai</vt:lpstr>
      <vt:lpstr>Roboto</vt:lpstr>
      <vt:lpstr>Fira Sans Extra Condensed SemiBold</vt:lpstr>
      <vt:lpstr>DFKai-SB</vt:lpstr>
      <vt:lpstr>Fira Sans Extra Condensed Medium</vt:lpstr>
      <vt:lpstr>Times New Roman</vt:lpstr>
      <vt:lpstr>TW-MOE-Std-Kai</vt:lpstr>
      <vt:lpstr>DFKai-SB</vt:lpstr>
      <vt:lpstr>Arial</vt:lpstr>
      <vt:lpstr>Simple Light</vt:lpstr>
      <vt:lpstr>Process Diagrams by Slidesgo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林宜均</cp:lastModifiedBy>
  <cp:revision>7</cp:revision>
  <dcterms:modified xsi:type="dcterms:W3CDTF">2022-08-26T01:29:26Z</dcterms:modified>
</cp:coreProperties>
</file>