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4"/>
  </p:notesMasterIdLst>
  <p:sldIdLst>
    <p:sldId id="256" r:id="rId2"/>
    <p:sldId id="310" r:id="rId3"/>
    <p:sldId id="311" r:id="rId4"/>
    <p:sldId id="312" r:id="rId5"/>
    <p:sldId id="313" r:id="rId6"/>
    <p:sldId id="314" r:id="rId7"/>
    <p:sldId id="261" r:id="rId8"/>
    <p:sldId id="262" r:id="rId9"/>
    <p:sldId id="303" r:id="rId10"/>
    <p:sldId id="265" r:id="rId11"/>
    <p:sldId id="260" r:id="rId12"/>
    <p:sldId id="276" r:id="rId1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6d290499c0d410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FF3D5"/>
    <a:srgbClr val="F9F7F0"/>
    <a:srgbClr val="CCDED3"/>
    <a:srgbClr val="C0D6C9"/>
    <a:srgbClr val="E6E6E6"/>
    <a:srgbClr val="FFF8E5"/>
    <a:srgbClr val="FFFCF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67317" autoAdjust="0"/>
  </p:normalViewPr>
  <p:slideViewPr>
    <p:cSldViewPr snapToGrid="0">
      <p:cViewPr varScale="1">
        <p:scale>
          <a:sx n="77" d="100"/>
          <a:sy n="77" d="100"/>
        </p:scale>
        <p:origin x="1914"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77" d="100"/>
          <a:sy n="77" d="100"/>
        </p:scale>
        <p:origin x="4128" y="20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2A8F0D2-1DB8-4A7C-87DC-A48D0F09BB57}" type="datetimeFigureOut">
              <a:rPr lang="zh-TW" altLang="en-US" smtClean="0"/>
              <a:t>2022/10/15</a:t>
            </a:fld>
            <a:endParaRPr lang="zh-TW" altLang="en-US"/>
          </a:p>
        </p:txBody>
      </p:sp>
      <p:sp>
        <p:nvSpPr>
          <p:cNvPr id="4" name="投影片影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4781A3A-E1AB-420C-8611-1F43B2F32478}" type="slidenum">
              <a:rPr lang="zh-TW" altLang="en-US" smtClean="0"/>
              <a:t>‹#›</a:t>
            </a:fld>
            <a:endParaRPr lang="zh-TW" altLang="en-US"/>
          </a:p>
        </p:txBody>
      </p:sp>
    </p:spTree>
    <p:extLst>
      <p:ext uri="{BB962C8B-B14F-4D97-AF65-F5344CB8AC3E}">
        <p14:creationId xmlns:p14="http://schemas.microsoft.com/office/powerpoint/2010/main" val="313110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81;p1:notes">
            <a:extLst>
              <a:ext uri="{FF2B5EF4-FFF2-40B4-BE49-F238E27FC236}">
                <a16:creationId xmlns:a16="http://schemas.microsoft.com/office/drawing/2014/main" id="{67C88E65-E908-4349-94E8-EA7FFF6651DF}"/>
              </a:ext>
            </a:extLst>
          </p:cNvPr>
          <p:cNvSpPr txBox="1">
            <a:spLocks noGrp="1" noChangeArrowheads="1"/>
          </p:cNvSpPr>
          <p:nvPr>
            <p:ph type="body" idx="1"/>
          </p:nvPr>
        </p:nvSpPr>
        <p:spPr/>
        <p:txBody>
          <a:bodyPr/>
          <a:lstStyle/>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Hello everyone, we are consulting specialists from Center for Student Well-Being.</a:t>
            </a:r>
          </a:p>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We’re going to present a brief introduction of Center for Student Well-Being and Student Safety Center,</a:t>
            </a:r>
          </a:p>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So that you will know how to contact us and when to contact us.</a:t>
            </a:r>
          </a:p>
        </p:txBody>
      </p:sp>
      <p:sp>
        <p:nvSpPr>
          <p:cNvPr id="15363" name="Google Shape;82;p1:notes">
            <a:extLst>
              <a:ext uri="{FF2B5EF4-FFF2-40B4-BE49-F238E27FC236}">
                <a16:creationId xmlns:a16="http://schemas.microsoft.com/office/drawing/2014/main" id="{D351864E-6073-4A30-BFAB-8C6C7D0F2FFC}"/>
              </a:ext>
            </a:extLst>
          </p:cNvPr>
          <p:cNvSpPr>
            <a:spLocks noGrp="1" noRot="1" noChangeAspect="1" noTextEdit="1"/>
          </p:cNvSpPr>
          <p:nvPr>
            <p:ph type="sldImg" idx="2"/>
          </p:nvPr>
        </p:nvSpPr>
        <p:spPr>
          <a:xfrm>
            <a:off x="92075" y="744538"/>
            <a:ext cx="6615113" cy="3722687"/>
          </a:xfrm>
          <a:noFill/>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202;p10:notes">
            <a:extLst>
              <a:ext uri="{FF2B5EF4-FFF2-40B4-BE49-F238E27FC236}">
                <a16:creationId xmlns:a16="http://schemas.microsoft.com/office/drawing/2014/main" id="{35096E6A-7384-4454-8B16-07F55FC37BE2}"/>
              </a:ext>
            </a:extLst>
          </p:cNvPr>
          <p:cNvSpPr txBox="1">
            <a:spLocks noGrp="1" noChangeArrowheads="1"/>
          </p:cNvSpPr>
          <p:nvPr>
            <p:ph type="body" idx="1"/>
          </p:nvPr>
        </p:nvSpPr>
        <p:spPr/>
        <p:txBody>
          <a:bodyPr/>
          <a:lstStyle/>
          <a:p>
            <a:pPr marL="0" indent="0" eaLnBrk="1" hangingPunct="1">
              <a:buSzPts val="1100"/>
            </a:pPr>
            <a:endParaRPr lang="zh-TW" altLang="zh-TW" sz="1100">
              <a:latin typeface="Arial" panose="020B0604020202020204" pitchFamily="34" charset="0"/>
              <a:ea typeface="新細明體" panose="02020500000000000000" pitchFamily="18" charset="-120"/>
              <a:cs typeface="Arial" panose="020B0604020202020204" pitchFamily="34" charset="0"/>
            </a:endParaRPr>
          </a:p>
        </p:txBody>
      </p:sp>
      <p:sp>
        <p:nvSpPr>
          <p:cNvPr id="35843" name="Google Shape;203;p10:notes">
            <a:extLst>
              <a:ext uri="{FF2B5EF4-FFF2-40B4-BE49-F238E27FC236}">
                <a16:creationId xmlns:a16="http://schemas.microsoft.com/office/drawing/2014/main" id="{4433D7B5-23C5-49DA-B157-1F01E7EBDF11}"/>
              </a:ext>
            </a:extLst>
          </p:cNvPr>
          <p:cNvSpPr>
            <a:spLocks noGrp="1" noRot="1" noChangeAspect="1" noTextEdit="1"/>
          </p:cNvSpPr>
          <p:nvPr>
            <p:ph type="sldImg" idx="2"/>
          </p:nvPr>
        </p:nvSpPr>
        <p:spPr>
          <a:xfrm>
            <a:off x="92075" y="744538"/>
            <a:ext cx="6615113" cy="3722687"/>
          </a:xfrm>
          <a:noFill/>
          <a:ln>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Google Shape;127;p18:notes">
            <a:extLst>
              <a:ext uri="{FF2B5EF4-FFF2-40B4-BE49-F238E27FC236}">
                <a16:creationId xmlns:a16="http://schemas.microsoft.com/office/drawing/2014/main" id="{0C07D639-8C38-47BC-BE21-CB64CB95AB25}"/>
              </a:ext>
            </a:extLst>
          </p:cNvPr>
          <p:cNvSpPr txBox="1">
            <a:spLocks noGrp="1" noChangeArrowheads="1"/>
          </p:cNvSpPr>
          <p:nvPr>
            <p:ph type="body" idx="1"/>
          </p:nvPr>
        </p:nvSpPr>
        <p:spPr/>
        <p:txBody>
          <a:bodyPr/>
          <a:lstStyle/>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If you have any problem, of course, you can contact office of international affair first.</a:t>
            </a:r>
          </a:p>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They will help you to get what you need.</a:t>
            </a:r>
          </a:p>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Or you can just contact us or other centers in campus directly.</a:t>
            </a:r>
          </a:p>
          <a:p>
            <a:pPr marL="0" indent="0" eaLnBrk="1" hangingPunct="1">
              <a:buSzPts val="1100"/>
            </a:pPr>
            <a:endParaRPr lang="en-US" altLang="zh-TW" sz="1100" dirty="0">
              <a:latin typeface="Arial" panose="020B0604020202020204" pitchFamily="34" charset="0"/>
              <a:ea typeface="新細明體" panose="02020500000000000000" pitchFamily="18" charset="-120"/>
              <a:cs typeface="Arial" panose="020B0604020202020204" pitchFamily="34" charset="0"/>
            </a:endParaRPr>
          </a:p>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Student safety center and campus security work for 24</a:t>
            </a:r>
            <a:r>
              <a:rPr lang="zh-TW" altLang="en-US" sz="1100" dirty="0">
                <a:latin typeface="Arial" panose="020B0604020202020204" pitchFamily="34" charset="0"/>
                <a:ea typeface="新細明體" panose="02020500000000000000" pitchFamily="18" charset="-120"/>
                <a:cs typeface="Arial" panose="020B0604020202020204" pitchFamily="34" charset="0"/>
              </a:rPr>
              <a:t> </a:t>
            </a:r>
            <a:r>
              <a:rPr lang="en-US" altLang="zh-TW" sz="1100" dirty="0">
                <a:latin typeface="Arial" panose="020B0604020202020204" pitchFamily="34" charset="0"/>
                <a:ea typeface="新細明體" panose="02020500000000000000" pitchFamily="18" charset="-120"/>
                <a:cs typeface="Arial" panose="020B0604020202020204" pitchFamily="34" charset="0"/>
              </a:rPr>
              <a:t>hours.</a:t>
            </a:r>
          </a:p>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They could help you deal with the emergency situation.</a:t>
            </a:r>
          </a:p>
          <a:p>
            <a:pPr marL="0" indent="0" eaLnBrk="1" hangingPunct="1">
              <a:buSzPts val="1100"/>
            </a:pPr>
            <a:endParaRPr lang="en-US" altLang="zh-TW" sz="1100" dirty="0">
              <a:latin typeface="Arial" panose="020B0604020202020204" pitchFamily="34" charset="0"/>
              <a:ea typeface="新細明體" panose="02020500000000000000" pitchFamily="18" charset="-120"/>
              <a:cs typeface="Arial" panose="020B0604020202020204" pitchFamily="34" charset="0"/>
            </a:endParaRPr>
          </a:p>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Taiwan government also provides life consultation hotline for foreign nationals.</a:t>
            </a:r>
          </a:p>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The number is 1990.</a:t>
            </a:r>
          </a:p>
          <a:p>
            <a:pPr marL="0" indent="0" eaLnBrk="1" hangingPunct="1">
              <a:buSzPts val="1100"/>
            </a:pPr>
            <a:r>
              <a:rPr lang="en-US" altLang="zh-TW" sz="1100" dirty="0">
                <a:latin typeface="Arial" panose="020B0604020202020204" pitchFamily="34" charset="0"/>
                <a:ea typeface="新細明體" panose="02020500000000000000" pitchFamily="18" charset="-120"/>
                <a:cs typeface="Arial" panose="020B0604020202020204" pitchFamily="34" charset="0"/>
              </a:rPr>
              <a:t>And it provides Mandarin, English, and Japanese service for 24</a:t>
            </a:r>
            <a:r>
              <a:rPr lang="zh-TW" altLang="en-US" sz="1100" dirty="0">
                <a:latin typeface="Arial" panose="020B0604020202020204" pitchFamily="34" charset="0"/>
                <a:ea typeface="新細明體" panose="02020500000000000000" pitchFamily="18" charset="-120"/>
                <a:cs typeface="Arial" panose="020B0604020202020204" pitchFamily="34" charset="0"/>
              </a:rPr>
              <a:t> </a:t>
            </a:r>
            <a:r>
              <a:rPr lang="en-US" altLang="zh-TW" sz="1100" dirty="0">
                <a:latin typeface="Arial" panose="020B0604020202020204" pitchFamily="34" charset="0"/>
                <a:ea typeface="新細明體" panose="02020500000000000000" pitchFamily="18" charset="-120"/>
                <a:cs typeface="Arial" panose="020B0604020202020204" pitchFamily="34" charset="0"/>
              </a:rPr>
              <a:t>hours.</a:t>
            </a:r>
          </a:p>
        </p:txBody>
      </p:sp>
      <p:sp>
        <p:nvSpPr>
          <p:cNvPr id="25603" name="Google Shape;128;p18:notes">
            <a:extLst>
              <a:ext uri="{FF2B5EF4-FFF2-40B4-BE49-F238E27FC236}">
                <a16:creationId xmlns:a16="http://schemas.microsoft.com/office/drawing/2014/main" id="{7F2A7D50-9ED9-43C0-983C-7FC9A9ABB940}"/>
              </a:ext>
            </a:extLst>
          </p:cNvPr>
          <p:cNvSpPr>
            <a:spLocks noGrp="1" noRot="1" noChangeAspect="1" noTextEdit="1"/>
          </p:cNvSpPr>
          <p:nvPr>
            <p:ph type="sldImg" idx="2"/>
          </p:nvPr>
        </p:nvSpPr>
        <p:spPr>
          <a:xfrm>
            <a:off x="92075" y="744538"/>
            <a:ext cx="6615113" cy="3722687"/>
          </a:xfrm>
          <a:noFill/>
          <a:ln>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84781A3A-E1AB-420C-8611-1F43B2F32478}" type="slidenum">
              <a:rPr lang="zh-TW" altLang="en-US" smtClean="0"/>
              <a:t>12</a:t>
            </a:fld>
            <a:endParaRPr lang="zh-TW" altLang="en-US"/>
          </a:p>
        </p:txBody>
      </p:sp>
    </p:spTree>
    <p:extLst>
      <p:ext uri="{BB962C8B-B14F-4D97-AF65-F5344CB8AC3E}">
        <p14:creationId xmlns:p14="http://schemas.microsoft.com/office/powerpoint/2010/main" val="333652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Student safety center provides immediate interventions to students who are in emergency. We have staff on duty 24 hours a day, 7 days a week. </a:t>
            </a:r>
          </a:p>
          <a:p>
            <a:r>
              <a:rPr lang="en-US" altLang="zh-TW" dirty="0"/>
              <a:t>Besides, student safety center also promotes safety education and national defense education on campus.</a:t>
            </a:r>
          </a:p>
          <a:p>
            <a:r>
              <a:rPr lang="en-US" altLang="zh-TW" dirty="0"/>
              <a:t>So, if you or your friends encounter some emergencies that require assistance from school staff, you may make a call to student safety center, even if it’s during non-working hours.</a:t>
            </a:r>
          </a:p>
        </p:txBody>
      </p:sp>
      <p:sp>
        <p:nvSpPr>
          <p:cNvPr id="4" name="投影片編號版面配置區 3"/>
          <p:cNvSpPr>
            <a:spLocks noGrp="1"/>
          </p:cNvSpPr>
          <p:nvPr>
            <p:ph type="sldNum" sz="quarter" idx="5"/>
          </p:nvPr>
        </p:nvSpPr>
        <p:spPr/>
        <p:txBody>
          <a:bodyPr/>
          <a:lstStyle/>
          <a:p>
            <a:fld id="{84781A3A-E1AB-420C-8611-1F43B2F32478}" type="slidenum">
              <a:rPr lang="zh-TW" altLang="en-US" smtClean="0"/>
              <a:t>2</a:t>
            </a:fld>
            <a:endParaRPr lang="zh-TW" altLang="en-US"/>
          </a:p>
        </p:txBody>
      </p:sp>
    </p:spTree>
    <p:extLst>
      <p:ext uri="{BB962C8B-B14F-4D97-AF65-F5344CB8AC3E}">
        <p14:creationId xmlns:p14="http://schemas.microsoft.com/office/powerpoint/2010/main" val="391852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Next comes the Center for Student Well-Being.</a:t>
            </a:r>
          </a:p>
          <a:p>
            <a:r>
              <a:rPr lang="en-US" altLang="zh-TW" dirty="0"/>
              <a:t>Center for student well-being was founded last year, and currently consists of 1 director, 1 counselor, and 6 consulting specialists.</a:t>
            </a:r>
          </a:p>
          <a:p>
            <a:r>
              <a:rPr lang="en-US" altLang="zh-TW" dirty="0"/>
              <a:t>The consulting specialists are respectively stationed in 8 colleges, including: college of….</a:t>
            </a:r>
            <a:endParaRPr lang="zh-TW" altLang="en-US" dirty="0"/>
          </a:p>
        </p:txBody>
      </p:sp>
      <p:sp>
        <p:nvSpPr>
          <p:cNvPr id="4" name="投影片編號版面配置區 3"/>
          <p:cNvSpPr>
            <a:spLocks noGrp="1"/>
          </p:cNvSpPr>
          <p:nvPr>
            <p:ph type="sldNum" sz="quarter" idx="5"/>
          </p:nvPr>
        </p:nvSpPr>
        <p:spPr/>
        <p:txBody>
          <a:bodyPr/>
          <a:lstStyle/>
          <a:p>
            <a:fld id="{84781A3A-E1AB-420C-8611-1F43B2F32478}" type="slidenum">
              <a:rPr lang="zh-TW" altLang="en-US" smtClean="0"/>
              <a:t>3</a:t>
            </a:fld>
            <a:endParaRPr lang="zh-TW" altLang="en-US"/>
          </a:p>
        </p:txBody>
      </p:sp>
    </p:spTree>
    <p:extLst>
      <p:ext uri="{BB962C8B-B14F-4D97-AF65-F5344CB8AC3E}">
        <p14:creationId xmlns:p14="http://schemas.microsoft.com/office/powerpoint/2010/main" val="244008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200" dirty="0">
                <a:latin typeface="+mn-lt"/>
                <a:ea typeface="微軟正黑體" panose="020B0604030504040204" pitchFamily="34" charset="-120"/>
              </a:rPr>
              <a:t>The consulting specialists serve as students’ advisors for </a:t>
            </a:r>
            <a:r>
              <a:rPr lang="en" altLang="zh-TW" sz="1200" b="1" dirty="0">
                <a:solidFill>
                  <a:schemeClr val="accent1"/>
                </a:solidFill>
                <a:latin typeface="+mn-lt"/>
                <a:ea typeface="微軟正黑體" panose="020B0604030504040204" pitchFamily="34" charset="-120"/>
              </a:rPr>
              <a:t>campus adaptation</a:t>
            </a:r>
            <a:r>
              <a:rPr lang="en" altLang="zh-TW" sz="1200" dirty="0">
                <a:latin typeface="+mn-lt"/>
                <a:ea typeface="微軟正黑體" panose="020B0604030504040204" pitchFamily="34" charset="-12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200" dirty="0">
                <a:latin typeface="+mn-lt"/>
                <a:ea typeface="微軟正黑體" panose="020B0604030504040204" pitchFamily="34" charset="-120"/>
              </a:rPr>
              <a:t>After understanding students’ needs and situations, </a:t>
            </a:r>
            <a:r>
              <a:rPr lang="en-US" altLang="zh-TW" sz="1200" dirty="0">
                <a:latin typeface="+mn-lt"/>
                <a:ea typeface="微軟正黑體" panose="020B0604030504040204" pitchFamily="34" charset="-120"/>
              </a:rPr>
              <a:t>the</a:t>
            </a:r>
            <a:r>
              <a:rPr lang="en" altLang="zh-TW" sz="1200" dirty="0">
                <a:latin typeface="+mn-lt"/>
                <a:ea typeface="微軟正黑體" panose="020B0604030504040204" pitchFamily="34" charset="-120"/>
              </a:rPr>
              <a:t> consulting specialists will </a:t>
            </a:r>
            <a:r>
              <a:rPr lang="en" altLang="zh-TW" sz="1200" b="1" dirty="0">
                <a:solidFill>
                  <a:schemeClr val="accent1"/>
                </a:solidFill>
                <a:latin typeface="+mn-lt"/>
                <a:ea typeface="微軟正黑體" panose="020B0604030504040204" pitchFamily="34" charset="-120"/>
              </a:rPr>
              <a:t>coordinate relevant resources and arrange referrals</a:t>
            </a:r>
            <a:r>
              <a:rPr lang="en" altLang="zh-TW" sz="1200" dirty="0">
                <a:latin typeface="+mn-lt"/>
                <a:ea typeface="微軟正黑體" panose="020B0604030504040204" pitchFamily="34" charset="-120"/>
              </a:rPr>
              <a:t>, thereby assisting and empowering the students to solve their problem</a:t>
            </a:r>
            <a:r>
              <a:rPr lang="en-US" altLang="zh-TW" sz="1200" dirty="0">
                <a:latin typeface="+mn-lt"/>
                <a:ea typeface="微軟正黑體" panose="020B0604030504040204" pitchFamily="34" charset="-120"/>
              </a:rPr>
              <a:t>s</a:t>
            </a:r>
            <a:r>
              <a:rPr lang="en" altLang="zh-TW" sz="1200" dirty="0">
                <a:latin typeface="+mn-lt"/>
                <a:ea typeface="微軟正黑體" panose="020B0604030504040204"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mn-lt"/>
                <a:ea typeface="微軟正黑體" panose="020B0604030504040204" pitchFamily="34" charset="-120"/>
              </a:rPr>
              <a:t>In addition, since we are stationed in colleges, we are very accessible to students in need. You can easily reach us through email or just walking in our office.</a:t>
            </a:r>
            <a:endParaRPr lang="zh-TW" altLang="en-US" dirty="0"/>
          </a:p>
        </p:txBody>
      </p:sp>
      <p:sp>
        <p:nvSpPr>
          <p:cNvPr id="4" name="投影片編號版面配置區 3"/>
          <p:cNvSpPr>
            <a:spLocks noGrp="1"/>
          </p:cNvSpPr>
          <p:nvPr>
            <p:ph type="sldNum" sz="quarter" idx="5"/>
          </p:nvPr>
        </p:nvSpPr>
        <p:spPr/>
        <p:txBody>
          <a:bodyPr/>
          <a:lstStyle/>
          <a:p>
            <a:fld id="{84781A3A-E1AB-420C-8611-1F43B2F32478}" type="slidenum">
              <a:rPr lang="zh-TW" altLang="en-US" smtClean="0"/>
              <a:t>4</a:t>
            </a:fld>
            <a:endParaRPr lang="zh-TW" altLang="en-US"/>
          </a:p>
        </p:txBody>
      </p:sp>
    </p:spTree>
    <p:extLst>
      <p:ext uri="{BB962C8B-B14F-4D97-AF65-F5344CB8AC3E}">
        <p14:creationId xmlns:p14="http://schemas.microsoft.com/office/powerpoint/2010/main" val="326070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This figure can give you an overall understanding of the counseling network at NTU.</a:t>
            </a:r>
          </a:p>
          <a:p>
            <a:r>
              <a:rPr lang="en-US" altLang="zh-TW" dirty="0"/>
              <a:t>As part of the primary intervention, the consulting specialists can collaborate with faculties within the school system, and provide students with assessment and empowerment.</a:t>
            </a:r>
          </a:p>
          <a:p>
            <a:r>
              <a:rPr lang="en-US" altLang="zh-TW" dirty="0"/>
              <a:t>We are also likely to arrange referrals according to students’ needs. For example, if you have difficulties in curriculum, we will introduce some learning resources in Office of Academic Affairs. And if we find that you have serious mental health issues and you would like to have individual counseling, we will introduce you to the Student Counseling Center.</a:t>
            </a:r>
          </a:p>
          <a:p>
            <a:endParaRPr lang="en-US" altLang="zh-TW" dirty="0"/>
          </a:p>
          <a:p>
            <a:r>
              <a:rPr lang="en-US" altLang="zh-TW" dirty="0"/>
              <a:t>So in fact, there are plenty of sectors which</a:t>
            </a:r>
            <a:r>
              <a:rPr lang="zh-TW" altLang="en-US" dirty="0"/>
              <a:t> </a:t>
            </a:r>
            <a:r>
              <a:rPr lang="en-US" altLang="zh-TW" dirty="0"/>
              <a:t>can offer assistance to students on the campus, such as homeroom teacher, college faculty, office of international affairs, office of academic affairs, student counseling center, and so forth.</a:t>
            </a:r>
          </a:p>
          <a:p>
            <a:r>
              <a:rPr lang="en-US" altLang="zh-TW" dirty="0"/>
              <a:t>If you are familiar with all of the sectors and resources at NTU, you can just go visit the right person who can offer you assistance. Otherwise, please feel free to contact us. We, the consulting specialists, will try to understand your situation, provide emotional support, and then guide you to find that right person.</a:t>
            </a:r>
            <a:endParaRPr lang="zh-TW" altLang="en-US" dirty="0"/>
          </a:p>
        </p:txBody>
      </p:sp>
      <p:sp>
        <p:nvSpPr>
          <p:cNvPr id="4" name="投影片編號版面配置區 3"/>
          <p:cNvSpPr>
            <a:spLocks noGrp="1"/>
          </p:cNvSpPr>
          <p:nvPr>
            <p:ph type="sldNum" sz="quarter" idx="5"/>
          </p:nvPr>
        </p:nvSpPr>
        <p:spPr/>
        <p:txBody>
          <a:bodyPr/>
          <a:lstStyle/>
          <a:p>
            <a:fld id="{84781A3A-E1AB-420C-8611-1F43B2F32478}" type="slidenum">
              <a:rPr lang="zh-TW" altLang="en-US" smtClean="0"/>
              <a:t>5</a:t>
            </a:fld>
            <a:endParaRPr lang="zh-TW" altLang="en-US"/>
          </a:p>
        </p:txBody>
      </p:sp>
    </p:spTree>
    <p:extLst>
      <p:ext uri="{BB962C8B-B14F-4D97-AF65-F5344CB8AC3E}">
        <p14:creationId xmlns:p14="http://schemas.microsoft.com/office/powerpoint/2010/main" val="44947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 how do we work with you?</a:t>
            </a:r>
          </a:p>
          <a:p>
            <a:r>
              <a:rPr lang="en-US" altLang="zh-TW" dirty="0"/>
              <a:t>If you have any problems like learning in NTU, living in Taiwan, or mental health issues, and you want to have someone to talk with,</a:t>
            </a:r>
            <a:r>
              <a:rPr lang="zh-TW" altLang="en-US" dirty="0"/>
              <a:t> </a:t>
            </a:r>
            <a:r>
              <a:rPr lang="en-US" altLang="zh-TW" dirty="0"/>
              <a:t>you</a:t>
            </a:r>
            <a:r>
              <a:rPr lang="zh-TW" altLang="en-US" dirty="0"/>
              <a:t> </a:t>
            </a:r>
            <a:r>
              <a:rPr lang="en-US" altLang="zh-TW" dirty="0"/>
              <a:t>can</a:t>
            </a:r>
            <a:r>
              <a:rPr lang="zh-TW" altLang="en-US" dirty="0"/>
              <a:t> </a:t>
            </a:r>
            <a:r>
              <a:rPr lang="en-US" altLang="zh-TW" dirty="0"/>
              <a:t>make</a:t>
            </a:r>
            <a:r>
              <a:rPr lang="zh-TW" altLang="en-US" dirty="0"/>
              <a:t> </a:t>
            </a:r>
            <a:r>
              <a:rPr lang="en-US" altLang="zh-TW" dirty="0"/>
              <a:t>a(n)</a:t>
            </a:r>
            <a:r>
              <a:rPr lang="zh-TW" altLang="en-US" dirty="0"/>
              <a:t> </a:t>
            </a:r>
            <a:r>
              <a:rPr lang="en-US" altLang="zh-TW" dirty="0"/>
              <a:t>reservation (appointment)</a:t>
            </a:r>
            <a:r>
              <a:rPr lang="zh-TW" altLang="en-US" dirty="0"/>
              <a:t> </a:t>
            </a:r>
            <a:r>
              <a:rPr lang="en-US" altLang="zh-TW" dirty="0"/>
              <a:t>with</a:t>
            </a:r>
            <a:r>
              <a:rPr lang="zh-TW" altLang="en-US" dirty="0"/>
              <a:t> </a:t>
            </a:r>
            <a:r>
              <a:rPr lang="en-US" altLang="zh-TW" dirty="0"/>
              <a:t>us through email, or just walk in our office.</a:t>
            </a:r>
          </a:p>
          <a:p>
            <a:r>
              <a:rPr lang="en-US" altLang="zh-TW" dirty="0"/>
              <a:t>The consulting specialist would have a discussion with you and figure out a plan based on your needs.</a:t>
            </a:r>
          </a:p>
          <a:p>
            <a:r>
              <a:rPr lang="en-US" altLang="zh-TW" dirty="0"/>
              <a:t>And then, we would coordinate resources in NTU or from other agencies, and arrange referrals for you.</a:t>
            </a:r>
          </a:p>
          <a:p>
            <a:r>
              <a:rPr lang="en-US" altLang="zh-TW" dirty="0"/>
              <a:t>During this whole working period, we would keep connecting with you to make sure everything’s  going well, until you could adapt to the </a:t>
            </a:r>
            <a:r>
              <a:rPr lang="en-US" altLang="zh-TW"/>
              <a:t>campus life in NTU.</a:t>
            </a:r>
            <a:endParaRPr lang="en-US" altLang="zh-TW" dirty="0"/>
          </a:p>
        </p:txBody>
      </p:sp>
      <p:sp>
        <p:nvSpPr>
          <p:cNvPr id="4" name="投影片編號版面配置區 3"/>
          <p:cNvSpPr>
            <a:spLocks noGrp="1"/>
          </p:cNvSpPr>
          <p:nvPr>
            <p:ph type="sldNum" sz="quarter" idx="5"/>
          </p:nvPr>
        </p:nvSpPr>
        <p:spPr/>
        <p:txBody>
          <a:bodyPr/>
          <a:lstStyle/>
          <a:p>
            <a:fld id="{84781A3A-E1AB-420C-8611-1F43B2F32478}" type="slidenum">
              <a:rPr lang="zh-TW" altLang="en-US" smtClean="0"/>
              <a:t>6</a:t>
            </a:fld>
            <a:endParaRPr lang="zh-TW" altLang="en-US"/>
          </a:p>
        </p:txBody>
      </p:sp>
    </p:spTree>
    <p:extLst>
      <p:ext uri="{BB962C8B-B14F-4D97-AF65-F5344CB8AC3E}">
        <p14:creationId xmlns:p14="http://schemas.microsoft.com/office/powerpoint/2010/main" val="1011973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Google Shape;135;p6:notes">
            <a:extLst>
              <a:ext uri="{FF2B5EF4-FFF2-40B4-BE49-F238E27FC236}">
                <a16:creationId xmlns:a16="http://schemas.microsoft.com/office/drawing/2014/main" id="{989F1A85-936D-4FE6-B240-EC8F3603982C}"/>
              </a:ext>
            </a:extLst>
          </p:cNvPr>
          <p:cNvSpPr txBox="1">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ltLang="zh-TW" sz="1100" dirty="0">
                <a:latin typeface="Arial" panose="020B0604020202020204" pitchFamily="34" charset="0"/>
                <a:ea typeface="新細明體" panose="02020500000000000000" pitchFamily="18" charset="-120"/>
                <a:cs typeface="Arial" panose="020B0604020202020204" pitchFamily="34" charset="0"/>
              </a:rPr>
              <a:t>The next pages are the members of  </a:t>
            </a:r>
            <a:r>
              <a:rPr lang="en-US" altLang="zh-TW" sz="1100" b="1" dirty="0">
                <a:ea typeface="Klee One SemiBold" pitchFamily="2" charset="-120"/>
                <a:cs typeface="Klee One SemiBold" pitchFamily="2" charset="-120"/>
              </a:rPr>
              <a:t>Center for Student Well-being and Student Safety Center.</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ltLang="zh-TW" sz="1100" b="1" dirty="0">
                <a:ea typeface="Klee One SemiBold" pitchFamily="2" charset="-120"/>
                <a:cs typeface="Klee One SemiBold" pitchFamily="2" charset="-120"/>
              </a:rPr>
              <a:t>And each of us is in charge of different college.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ltLang="zh-TW" sz="1100" b="1" dirty="0">
                <a:ea typeface="Klee One SemiBold" pitchFamily="2" charset="-120"/>
                <a:cs typeface="Klee One SemiBold" pitchFamily="2" charset="-120"/>
              </a:rPr>
              <a:t>We work as a team to support students’ life in NTU and make sure of students‘ safety and well-being.</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ltLang="zh-TW" sz="1100" b="1" dirty="0">
                <a:ea typeface="Klee One SemiBold" pitchFamily="2" charset="-120"/>
                <a:cs typeface="Klee One SemiBold" pitchFamily="2" charset="-120"/>
              </a:rPr>
              <a:t>If you face any difficulty in campus, you can find consulting specialist in your college or member in student safety center. </a:t>
            </a:r>
            <a:r>
              <a:rPr lang="zh-TW" altLang="en-US" sz="1100" b="1" dirty="0">
                <a:ea typeface="Klee One SemiBold" pitchFamily="2" charset="-120"/>
                <a:cs typeface="Klee One SemiBold" pitchFamily="2" charset="-120"/>
              </a:rPr>
              <a:t>　　</a:t>
            </a:r>
            <a:endParaRPr lang="en-US" altLang="zh-TW" sz="1100" b="1" dirty="0">
              <a:ea typeface="Klee One SemiBold" pitchFamily="2" charset="-120"/>
              <a:cs typeface="Klee One SemiBold" pitchFamily="2" charset="-120"/>
            </a:endParaRPr>
          </a:p>
        </p:txBody>
      </p:sp>
      <p:sp>
        <p:nvSpPr>
          <p:cNvPr id="27651" name="Google Shape;136;p6:notes">
            <a:extLst>
              <a:ext uri="{FF2B5EF4-FFF2-40B4-BE49-F238E27FC236}">
                <a16:creationId xmlns:a16="http://schemas.microsoft.com/office/drawing/2014/main" id="{ABBF5D00-3EA3-44A9-86CE-E29938710C2F}"/>
              </a:ext>
            </a:extLst>
          </p:cNvPr>
          <p:cNvSpPr>
            <a:spLocks noGrp="1" noRot="1" noChangeAspect="1" noTextEdit="1"/>
          </p:cNvSpPr>
          <p:nvPr>
            <p:ph type="sldImg" idx="2"/>
          </p:nvPr>
        </p:nvSpPr>
        <p:spPr>
          <a:xfrm>
            <a:off x="92075" y="744538"/>
            <a:ext cx="6615113" cy="3722687"/>
          </a:xfrm>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152;p7:notes">
            <a:extLst>
              <a:ext uri="{FF2B5EF4-FFF2-40B4-BE49-F238E27FC236}">
                <a16:creationId xmlns:a16="http://schemas.microsoft.com/office/drawing/2014/main" id="{24FFC9B9-557B-43CF-8C28-156D65C93C51}"/>
              </a:ext>
            </a:extLst>
          </p:cNvPr>
          <p:cNvSpPr txBox="1">
            <a:spLocks noGrp="1" noChangeArrowheads="1"/>
          </p:cNvSpPr>
          <p:nvPr>
            <p:ph type="body" idx="1"/>
          </p:nvPr>
        </p:nvSpPr>
        <p:spPr/>
        <p:txBody>
          <a:bodyPr/>
          <a:lstStyle/>
          <a:p>
            <a:pPr marL="0" indent="0" eaLnBrk="1" hangingPunct="1">
              <a:buSzPts val="1100"/>
            </a:pPr>
            <a:endParaRPr lang="zh-TW" altLang="zh-TW" sz="1100">
              <a:latin typeface="Arial" panose="020B0604020202020204" pitchFamily="34" charset="0"/>
              <a:ea typeface="新細明體" panose="02020500000000000000" pitchFamily="18" charset="-120"/>
              <a:cs typeface="Arial" panose="020B0604020202020204" pitchFamily="34" charset="0"/>
            </a:endParaRPr>
          </a:p>
        </p:txBody>
      </p:sp>
      <p:sp>
        <p:nvSpPr>
          <p:cNvPr id="29699" name="Google Shape;153;p7:notes">
            <a:extLst>
              <a:ext uri="{FF2B5EF4-FFF2-40B4-BE49-F238E27FC236}">
                <a16:creationId xmlns:a16="http://schemas.microsoft.com/office/drawing/2014/main" id="{7CA6F2BA-4019-4A22-A191-C443F8DCAE28}"/>
              </a:ext>
            </a:extLst>
          </p:cNvPr>
          <p:cNvSpPr>
            <a:spLocks noGrp="1" noRot="1" noChangeAspect="1" noTextEdit="1"/>
          </p:cNvSpPr>
          <p:nvPr>
            <p:ph type="sldImg" idx="2"/>
          </p:nvPr>
        </p:nvSpPr>
        <p:spPr>
          <a:xfrm>
            <a:off x="92075" y="744538"/>
            <a:ext cx="6615113" cy="3722687"/>
          </a:xfrm>
          <a:noFill/>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84781A3A-E1AB-420C-8611-1F43B2F32478}" type="slidenum">
              <a:rPr lang="zh-TW" altLang="en-US" smtClean="0"/>
              <a:t>9</a:t>
            </a:fld>
            <a:endParaRPr lang="zh-TW" altLang="en-US"/>
          </a:p>
        </p:txBody>
      </p:sp>
    </p:spTree>
    <p:extLst>
      <p:ext uri="{BB962C8B-B14F-4D97-AF65-F5344CB8AC3E}">
        <p14:creationId xmlns:p14="http://schemas.microsoft.com/office/powerpoint/2010/main" val="401769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4196979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1238653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428268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4168587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177462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94597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528395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3091224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312169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145746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F578A8AC-8AE2-4A32-95DD-8F1099F059BB}" type="datetimeFigureOut">
              <a:rPr lang="zh-TW" altLang="en-US" smtClean="0"/>
              <a:t>2022/10/15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2681702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8A8AC-8AE2-4A32-95DD-8F1099F059BB}" type="datetimeFigureOut">
              <a:rPr lang="zh-TW" altLang="en-US" smtClean="0"/>
              <a:t>2022/10/15</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45704-FE60-43FD-843C-FF7C769DE4B3}" type="slidenum">
              <a:rPr lang="zh-TW" altLang="en-US" smtClean="0"/>
              <a:t>‹#›</a:t>
            </a:fld>
            <a:endParaRPr lang="zh-TW" altLang="en-US"/>
          </a:p>
        </p:txBody>
      </p:sp>
    </p:spTree>
    <p:extLst>
      <p:ext uri="{BB962C8B-B14F-4D97-AF65-F5344CB8AC3E}">
        <p14:creationId xmlns:p14="http://schemas.microsoft.com/office/powerpoint/2010/main" val="22225746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ssc.ntu.edu.tw/nationaldefenseeducation1/nationaldefenseeducation" TargetMode="External"/><Relationship Id="rId5" Type="http://schemas.openxmlformats.org/officeDocument/2006/relationships/hyperlink" Target="https://csw.ntu.edu.tw/"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7.jpe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4.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84;p1">
            <a:extLst>
              <a:ext uri="{FF2B5EF4-FFF2-40B4-BE49-F238E27FC236}">
                <a16:creationId xmlns:a16="http://schemas.microsoft.com/office/drawing/2014/main" id="{E5E5BB6D-F61E-4089-8A7C-48816D462C1D}"/>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zh-TW" altLang="zh-TW" sz="1800">
              <a:latin typeface="Calibri" panose="020F0502020204030204" pitchFamily="34" charset="0"/>
              <a:cs typeface="Calibri" panose="020F0502020204030204" pitchFamily="34" charset="0"/>
              <a:sym typeface="Calibri" panose="020F0502020204030204" pitchFamily="34" charset="0"/>
            </a:endParaRPr>
          </a:p>
        </p:txBody>
      </p:sp>
      <p:sp>
        <p:nvSpPr>
          <p:cNvPr id="14339" name="Google Shape;85;p1">
            <a:extLst>
              <a:ext uri="{FF2B5EF4-FFF2-40B4-BE49-F238E27FC236}">
                <a16:creationId xmlns:a16="http://schemas.microsoft.com/office/drawing/2014/main" id="{6E74A170-AB3E-40A2-A574-714C82720F99}"/>
              </a:ext>
            </a:extLst>
          </p:cNvPr>
          <p:cNvSpPr txBox="1">
            <a:spLocks noChangeArrowheads="1"/>
          </p:cNvSpPr>
          <p:nvPr/>
        </p:nvSpPr>
        <p:spPr bwMode="auto">
          <a:xfrm>
            <a:off x="1387414" y="1909067"/>
            <a:ext cx="10431462" cy="258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548235"/>
              </a:buClr>
              <a:buSzPts val="3000"/>
              <a:buFont typeface="Times New Roman" panose="02020603050405020304" pitchFamily="18" charset="0"/>
              <a:buNone/>
            </a:pPr>
            <a:r>
              <a:rPr lang="en-US" altLang="zh-TW" sz="5400" b="1" dirty="0">
                <a:solidFill>
                  <a:schemeClr val="tx1"/>
                </a:solidFill>
                <a:latin typeface="+mn-lt"/>
                <a:ea typeface="Yuanti TC" panose="02010600040101010101" pitchFamily="2" charset="-120"/>
                <a:sym typeface="Times New Roman" panose="02020603050405020304" pitchFamily="18" charset="0"/>
              </a:rPr>
              <a:t>INTRODUCTION OF</a:t>
            </a:r>
          </a:p>
          <a:p>
            <a:pPr algn="ctr" eaLnBrk="1" hangingPunct="1">
              <a:buClr>
                <a:srgbClr val="548235"/>
              </a:buClr>
              <a:buSzPts val="3000"/>
              <a:buFont typeface="Times New Roman" panose="02020603050405020304" pitchFamily="18" charset="0"/>
              <a:buNone/>
            </a:pPr>
            <a:r>
              <a:rPr lang="en-US" altLang="zh-TW" sz="5400" b="1" dirty="0">
                <a:solidFill>
                  <a:schemeClr val="accent6">
                    <a:lumMod val="75000"/>
                  </a:schemeClr>
                </a:solidFill>
                <a:latin typeface="+mn-lt"/>
                <a:ea typeface="Yuanti TC" panose="02010600040101010101" pitchFamily="2" charset="-120"/>
                <a:sym typeface="Times New Roman" panose="02020603050405020304" pitchFamily="18" charset="0"/>
              </a:rPr>
              <a:t>CENTER FOR STUDENT WELL-BEING</a:t>
            </a:r>
            <a:endParaRPr lang="en-US" altLang="zh-TW" sz="1600" b="1" dirty="0">
              <a:solidFill>
                <a:schemeClr val="accent6">
                  <a:lumMod val="75000"/>
                </a:schemeClr>
              </a:solidFill>
              <a:latin typeface="+mn-lt"/>
              <a:ea typeface="Yuanti TC" panose="02010600040101010101" pitchFamily="2" charset="-120"/>
              <a:sym typeface="Times New Roman" panose="02020603050405020304" pitchFamily="18" charset="0"/>
            </a:endParaRPr>
          </a:p>
          <a:p>
            <a:pPr algn="ctr" eaLnBrk="1" hangingPunct="1">
              <a:buClr>
                <a:srgbClr val="548235"/>
              </a:buClr>
              <a:buSzPts val="3000"/>
              <a:buFont typeface="Times New Roman" panose="02020603050405020304" pitchFamily="18" charset="0"/>
              <a:buNone/>
            </a:pPr>
            <a:r>
              <a:rPr lang="en-US" altLang="zh-TW" sz="5400" b="1" dirty="0">
                <a:solidFill>
                  <a:schemeClr val="tx1"/>
                </a:solidFill>
                <a:latin typeface="+mn-lt"/>
                <a:ea typeface="Yuanti TC" panose="02010600040101010101" pitchFamily="2" charset="-120"/>
                <a:sym typeface="Times New Roman" panose="02020603050405020304" pitchFamily="18" charset="0"/>
              </a:rPr>
              <a:t>&amp; </a:t>
            </a:r>
            <a:r>
              <a:rPr lang="en-US" altLang="zh-TW" sz="5400" b="1" dirty="0">
                <a:solidFill>
                  <a:srgbClr val="0070C0"/>
                </a:solidFill>
                <a:latin typeface="+mn-lt"/>
                <a:ea typeface="Yuanti TC" panose="02010600040101010101" pitchFamily="2" charset="-120"/>
                <a:sym typeface="Times New Roman" panose="02020603050405020304" pitchFamily="18" charset="0"/>
              </a:rPr>
              <a:t>STUDENT SAFETY CENTER</a:t>
            </a:r>
          </a:p>
        </p:txBody>
      </p:sp>
      <p:cxnSp>
        <p:nvCxnSpPr>
          <p:cNvPr id="14340" name="Google Shape;86;p1">
            <a:extLst>
              <a:ext uri="{FF2B5EF4-FFF2-40B4-BE49-F238E27FC236}">
                <a16:creationId xmlns:a16="http://schemas.microsoft.com/office/drawing/2014/main" id="{4AB8B24A-FA36-454A-B4D5-84BCC9A07062}"/>
              </a:ext>
            </a:extLst>
          </p:cNvPr>
          <p:cNvCxnSpPr>
            <a:cxnSpLocks noChangeShapeType="1"/>
          </p:cNvCxnSpPr>
          <p:nvPr/>
        </p:nvCxnSpPr>
        <p:spPr bwMode="auto">
          <a:xfrm>
            <a:off x="1389063" y="1762539"/>
            <a:ext cx="0" cy="3612736"/>
          </a:xfrm>
          <a:prstGeom prst="straightConnector1">
            <a:avLst/>
          </a:prstGeom>
          <a:noFill/>
          <a:ln w="57150">
            <a:solidFill>
              <a:srgbClr val="C0D6C9"/>
            </a:solidFill>
            <a:miter lim="800000"/>
            <a:headEnd/>
            <a:tailEnd/>
          </a:ln>
          <a:extLst>
            <a:ext uri="{909E8E84-426E-40DD-AFC4-6F175D3DCCD1}">
              <a14:hiddenFill xmlns:a14="http://schemas.microsoft.com/office/drawing/2010/main">
                <a:noFill/>
              </a14:hiddenFill>
            </a:ext>
          </a:extLst>
        </p:spPr>
      </p:cxnSp>
      <p:pic>
        <p:nvPicPr>
          <p:cNvPr id="14341" name="Google Shape;87;p1">
            <a:extLst>
              <a:ext uri="{FF2B5EF4-FFF2-40B4-BE49-F238E27FC236}">
                <a16:creationId xmlns:a16="http://schemas.microsoft.com/office/drawing/2014/main" id="{B1CC6999-19C0-4EFC-A1A4-131D0773777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778" y="5936954"/>
            <a:ext cx="3600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object 4">
            <a:extLst>
              <a:ext uri="{FF2B5EF4-FFF2-40B4-BE49-F238E27FC236}">
                <a16:creationId xmlns:a16="http://schemas.microsoft.com/office/drawing/2014/main" id="{341321EC-A2F1-4A85-8108-CF5093F85507}"/>
              </a:ext>
            </a:extLst>
          </p:cNvPr>
          <p:cNvSpPr>
            <a:spLocks noChangeAspect="1" noChangeArrowheads="1"/>
          </p:cNvSpPr>
          <p:nvPr/>
        </p:nvSpPr>
        <p:spPr bwMode="auto">
          <a:xfrm>
            <a:off x="1385766" y="712171"/>
            <a:ext cx="3198938" cy="9505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sp>
        <p:nvSpPr>
          <p:cNvPr id="3" name="文字方塊 2">
            <a:extLst>
              <a:ext uri="{FF2B5EF4-FFF2-40B4-BE49-F238E27FC236}">
                <a16:creationId xmlns:a16="http://schemas.microsoft.com/office/drawing/2014/main" id="{E6CBF3FB-6833-F192-E7BB-71D2D19C51EE}"/>
              </a:ext>
            </a:extLst>
          </p:cNvPr>
          <p:cNvSpPr txBox="1"/>
          <p:nvPr/>
        </p:nvSpPr>
        <p:spPr>
          <a:xfrm>
            <a:off x="1385766" y="5854295"/>
            <a:ext cx="6100010" cy="646331"/>
          </a:xfrm>
          <a:prstGeom prst="rect">
            <a:avLst/>
          </a:prstGeom>
          <a:noFill/>
        </p:spPr>
        <p:txBody>
          <a:bodyPr wrap="square">
            <a:spAutoFit/>
          </a:bodyPr>
          <a:lstStyle/>
          <a:p>
            <a:pPr>
              <a:buClr>
                <a:srgbClr val="548235"/>
              </a:buClr>
              <a:buSzPts val="3000"/>
            </a:pPr>
            <a:r>
              <a:rPr lang="en-US" altLang="zh-TW" sz="1800" b="1" dirty="0">
                <a:solidFill>
                  <a:schemeClr val="tx1"/>
                </a:solidFill>
                <a:ea typeface="微軟正黑體" panose="020B0604030504040204" pitchFamily="34" charset="-120"/>
                <a:sym typeface="Times New Roman" panose="02020603050405020304" pitchFamily="18" charset="0"/>
              </a:rPr>
              <a:t>Center for Student Well-Being</a:t>
            </a:r>
            <a:r>
              <a:rPr lang="zh-TW" altLang="en-US" sz="1800" b="1" dirty="0">
                <a:solidFill>
                  <a:schemeClr val="tx1"/>
                </a:solidFill>
                <a:ea typeface="微軟正黑體" panose="020B0604030504040204" pitchFamily="34" charset="-120"/>
                <a:sym typeface="標楷體" panose="03000509000000000000" pitchFamily="65" charset="-120"/>
              </a:rPr>
              <a:t>：</a:t>
            </a:r>
            <a:r>
              <a:rPr lang="en-US" altLang="zh-TW" sz="1800" b="1" dirty="0">
                <a:solidFill>
                  <a:schemeClr val="accent1"/>
                </a:solidFill>
                <a:ea typeface="微軟正黑體" panose="020B0604030504040204" pitchFamily="34" charset="-120"/>
                <a:sym typeface="標楷體" panose="03000509000000000000" pitchFamily="65" charset="-120"/>
                <a:hlinkClick r:id="rId5">
                  <a:extLst>
                    <a:ext uri="{A12FA001-AC4F-418D-AE19-62706E023703}">
                      <ahyp:hlinkClr xmlns:ahyp="http://schemas.microsoft.com/office/drawing/2018/hyperlinkcolor" val="tx"/>
                    </a:ext>
                  </a:extLst>
                </a:hlinkClick>
              </a:rPr>
              <a:t>https://csw.ntu.edu.tw/</a:t>
            </a:r>
            <a:endParaRPr lang="en-US" altLang="zh-TW" sz="1800" b="1" dirty="0">
              <a:solidFill>
                <a:schemeClr val="accent1"/>
              </a:solidFill>
              <a:ea typeface="微軟正黑體" panose="020B0604030504040204" pitchFamily="34" charset="-120"/>
              <a:sym typeface="標楷體" panose="03000509000000000000" pitchFamily="65" charset="-120"/>
            </a:endParaRPr>
          </a:p>
          <a:p>
            <a:pPr eaLnBrk="1" hangingPunct="1">
              <a:buClr>
                <a:srgbClr val="548235"/>
              </a:buClr>
              <a:buSzPts val="3000"/>
            </a:pPr>
            <a:r>
              <a:rPr lang="en-US" altLang="zh-TW" sz="1800" b="1" dirty="0">
                <a:solidFill>
                  <a:schemeClr val="tx1"/>
                </a:solidFill>
                <a:ea typeface="微軟正黑體" panose="020B0604030504040204" pitchFamily="34" charset="-120"/>
                <a:sym typeface="標楷體" panose="03000509000000000000" pitchFamily="65" charset="-120"/>
              </a:rPr>
              <a:t>Student Safety Center</a:t>
            </a:r>
            <a:r>
              <a:rPr lang="zh-TW" altLang="en-US" sz="1800" b="1" dirty="0">
                <a:solidFill>
                  <a:schemeClr val="tx1"/>
                </a:solidFill>
                <a:ea typeface="微軟正黑體" panose="020B0604030504040204" pitchFamily="34" charset="-120"/>
                <a:sym typeface="標楷體" panose="03000509000000000000" pitchFamily="65" charset="-120"/>
              </a:rPr>
              <a:t>：</a:t>
            </a:r>
            <a:r>
              <a:rPr lang="en-US" altLang="zh-TW" sz="1800" b="1" dirty="0">
                <a:solidFill>
                  <a:schemeClr val="accent1"/>
                </a:solidFill>
                <a:ea typeface="微軟正黑體" panose="020B0604030504040204" pitchFamily="34" charset="-120"/>
                <a:sym typeface="標楷體" panose="03000509000000000000" pitchFamily="65" charset="-120"/>
                <a:hlinkClick r:id="rId6">
                  <a:extLst>
                    <a:ext uri="{A12FA001-AC4F-418D-AE19-62706E023703}">
                      <ahyp:hlinkClr xmlns:ahyp="http://schemas.microsoft.com/office/drawing/2018/hyperlinkcolor" val="tx"/>
                    </a:ext>
                  </a:extLst>
                </a:hlinkClick>
              </a:rPr>
              <a:t>https://ssc.ntu.edu.tw/</a:t>
            </a:r>
            <a:endParaRPr lang="en-US" altLang="zh-TW" sz="1800" b="1" dirty="0">
              <a:solidFill>
                <a:schemeClr val="accent1"/>
              </a:solidFill>
              <a:ea typeface="微軟正黑體" panose="020B0604030504040204" pitchFamily="34" charset="-120"/>
              <a:sym typeface="標楷體" panose="03000509000000000000" pitchFamily="65" charset="-120"/>
            </a:endParaRPr>
          </a:p>
        </p:txBody>
      </p:sp>
      <p:sp>
        <p:nvSpPr>
          <p:cNvPr id="2" name="文字方塊 1">
            <a:extLst>
              <a:ext uri="{FF2B5EF4-FFF2-40B4-BE49-F238E27FC236}">
                <a16:creationId xmlns:a16="http://schemas.microsoft.com/office/drawing/2014/main" id="{11FE8A6E-61F6-7748-97E8-F81B0E619036}"/>
              </a:ext>
            </a:extLst>
          </p:cNvPr>
          <p:cNvSpPr txBox="1"/>
          <p:nvPr/>
        </p:nvSpPr>
        <p:spPr>
          <a:xfrm>
            <a:off x="2655191" y="4639528"/>
            <a:ext cx="7895909" cy="830997"/>
          </a:xfrm>
          <a:prstGeom prst="rect">
            <a:avLst/>
          </a:prstGeom>
          <a:noFill/>
        </p:spPr>
        <p:txBody>
          <a:bodyPr wrap="square">
            <a:spAutoFit/>
          </a:bodyPr>
          <a:lstStyle/>
          <a:p>
            <a:pPr algn="ctr">
              <a:buClr>
                <a:srgbClr val="548235"/>
              </a:buClr>
              <a:buSzPts val="3000"/>
            </a:pPr>
            <a:r>
              <a:rPr lang="en-US" altLang="zh-TW" sz="2400" b="1" dirty="0">
                <a:ea typeface="微軟正黑體" panose="020B0604030504040204" pitchFamily="34" charset="-120"/>
                <a:sym typeface="標楷體" panose="03000509000000000000" pitchFamily="65" charset="-120"/>
              </a:rPr>
              <a:t>Yu-Hao Tseng &amp; Tzu-Ming Lin</a:t>
            </a:r>
          </a:p>
          <a:p>
            <a:pPr algn="ctr">
              <a:buClr>
                <a:srgbClr val="548235"/>
              </a:buClr>
              <a:buSzPts val="3000"/>
            </a:pPr>
            <a:r>
              <a:rPr lang="en-US" altLang="zh-TW" sz="2400" b="1" dirty="0">
                <a:ea typeface="微軟正黑體" panose="020B0604030504040204" pitchFamily="34" charset="-120"/>
                <a:sym typeface="標楷體" panose="03000509000000000000" pitchFamily="65" charset="-120"/>
              </a:rPr>
              <a:t>Consulting Specialist, Center for Student Well-Being, NTU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818" name="Google Shape;205;p10">
            <a:extLst>
              <a:ext uri="{FF2B5EF4-FFF2-40B4-BE49-F238E27FC236}">
                <a16:creationId xmlns:a16="http://schemas.microsoft.com/office/drawing/2014/main" id="{6F9DBACA-4FD6-48C4-A4EC-96C1B268755B}"/>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34819" name="Google Shape;206;p10">
            <a:extLst>
              <a:ext uri="{FF2B5EF4-FFF2-40B4-BE49-F238E27FC236}">
                <a16:creationId xmlns:a16="http://schemas.microsoft.com/office/drawing/2014/main" id="{F55392F5-63D1-4147-99A6-534955F7E4CF}"/>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0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0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0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0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0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cxnSp>
        <p:nvCxnSpPr>
          <p:cNvPr id="34822" name="Google Shape;210;p10">
            <a:extLst>
              <a:ext uri="{FF2B5EF4-FFF2-40B4-BE49-F238E27FC236}">
                <a16:creationId xmlns:a16="http://schemas.microsoft.com/office/drawing/2014/main" id="{C4B17518-2CE4-4FD5-8A91-8095D80B5F89}"/>
              </a:ext>
            </a:extLst>
          </p:cNvPr>
          <p:cNvCxnSpPr>
            <a:cxnSpLocks noChangeShapeType="1"/>
          </p:cNvCxnSpPr>
          <p:nvPr/>
        </p:nvCxnSpPr>
        <p:spPr bwMode="auto">
          <a:xfrm>
            <a:off x="1027113" y="2897188"/>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pic>
        <p:nvPicPr>
          <p:cNvPr id="34823" name="Google Shape;211;p10">
            <a:extLst>
              <a:ext uri="{FF2B5EF4-FFF2-40B4-BE49-F238E27FC236}">
                <a16:creationId xmlns:a16="http://schemas.microsoft.com/office/drawing/2014/main" id="{72458111-2326-43F5-80A2-B30B0EA9040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068" y="1084263"/>
            <a:ext cx="1690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229;p11">
            <a:extLst>
              <a:ext uri="{FF2B5EF4-FFF2-40B4-BE49-F238E27FC236}">
                <a16:creationId xmlns:a16="http://schemas.microsoft.com/office/drawing/2014/main" id="{4CD07C28-5F07-4534-9632-9C8B476B95D9}"/>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068" y="2925206"/>
            <a:ext cx="16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234;p11">
            <a:extLst>
              <a:ext uri="{FF2B5EF4-FFF2-40B4-BE49-F238E27FC236}">
                <a16:creationId xmlns:a16="http://schemas.microsoft.com/office/drawing/2014/main" id="{E92C5236-5652-420D-BD08-3DC31B5A9BBC}"/>
              </a:ext>
            </a:extLst>
          </p:cNvPr>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316" r="20308"/>
          <a:stretch/>
        </p:blipFill>
        <p:spPr bwMode="auto">
          <a:xfrm>
            <a:off x="1056082" y="293632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Google Shape;205;p10">
            <a:extLst>
              <a:ext uri="{FF2B5EF4-FFF2-40B4-BE49-F238E27FC236}">
                <a16:creationId xmlns:a16="http://schemas.microsoft.com/office/drawing/2014/main" id="{A26925F0-A620-4B18-9A78-625042B2994A}"/>
              </a:ext>
            </a:extLst>
          </p:cNvPr>
          <p:cNvCxnSpPr>
            <a:cxnSpLocks noChangeShapeType="1"/>
          </p:cNvCxnSpPr>
          <p:nvPr/>
        </p:nvCxnSpPr>
        <p:spPr bwMode="auto">
          <a:xfrm>
            <a:off x="1103313" y="4736545"/>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pic>
        <p:nvPicPr>
          <p:cNvPr id="2" name="圖片 1">
            <a:extLst>
              <a:ext uri="{FF2B5EF4-FFF2-40B4-BE49-F238E27FC236}">
                <a16:creationId xmlns:a16="http://schemas.microsoft.com/office/drawing/2014/main" id="{F26A0ADD-A37B-40F2-BA2C-007A8CD141DC}"/>
              </a:ext>
            </a:extLst>
          </p:cNvPr>
          <p:cNvPicPr>
            <a:picLocks/>
          </p:cNvPicPr>
          <p:nvPr/>
        </p:nvPicPr>
        <p:blipFill rotWithShape="1">
          <a:blip r:embed="rId6"/>
          <a:srcRect l="10317" r="10317"/>
          <a:stretch/>
        </p:blipFill>
        <p:spPr>
          <a:xfrm>
            <a:off x="1051193" y="1077623"/>
            <a:ext cx="1800000" cy="1800000"/>
          </a:xfrm>
          <a:prstGeom prst="rect">
            <a:avLst/>
          </a:prstGeom>
        </p:spPr>
      </p:pic>
      <p:cxnSp>
        <p:nvCxnSpPr>
          <p:cNvPr id="18" name="Google Shape;138;p6">
            <a:extLst>
              <a:ext uri="{FF2B5EF4-FFF2-40B4-BE49-F238E27FC236}">
                <a16:creationId xmlns:a16="http://schemas.microsoft.com/office/drawing/2014/main" id="{E76E8212-D75C-413A-BD67-A1FCD3605FC8}"/>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19" name="object 4">
            <a:extLst>
              <a:ext uri="{FF2B5EF4-FFF2-40B4-BE49-F238E27FC236}">
                <a16:creationId xmlns:a16="http://schemas.microsoft.com/office/drawing/2014/main" id="{E8806E2A-F751-42DC-850B-890CD75CBCB8}"/>
              </a:ext>
            </a:extLst>
          </p:cNvPr>
          <p:cNvSpPr>
            <a:spLocks noChangeAspect="1" noChangeArrowheads="1"/>
          </p:cNvSpPr>
          <p:nvPr/>
        </p:nvSpPr>
        <p:spPr bwMode="auto">
          <a:xfrm>
            <a:off x="9183688" y="88900"/>
            <a:ext cx="2879725" cy="855663"/>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sp>
        <p:nvSpPr>
          <p:cNvPr id="3" name="Google Shape;174;p8">
            <a:extLst>
              <a:ext uri="{FF2B5EF4-FFF2-40B4-BE49-F238E27FC236}">
                <a16:creationId xmlns:a16="http://schemas.microsoft.com/office/drawing/2014/main" id="{618E4E51-E787-61AA-5D01-54D7ACF104A4}"/>
              </a:ext>
            </a:extLst>
          </p:cNvPr>
          <p:cNvSpPr txBox="1">
            <a:spLocks noChangeArrowheads="1"/>
          </p:cNvSpPr>
          <p:nvPr/>
        </p:nvSpPr>
        <p:spPr bwMode="auto">
          <a:xfrm>
            <a:off x="2851193" y="2978159"/>
            <a:ext cx="3798544" cy="169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400" b="1" dirty="0">
                <a:solidFill>
                  <a:srgbClr val="0070C0"/>
                </a:solidFill>
                <a:latin typeface="+mn-lt"/>
                <a:ea typeface="微軟正黑體" panose="020B0604030504040204" pitchFamily="34" charset="-120"/>
                <a:sym typeface="標楷體" panose="03000509000000000000" pitchFamily="65" charset="-120"/>
              </a:rPr>
              <a:t>Chia-Yu</a:t>
            </a:r>
            <a:r>
              <a:rPr lang="zh-TW" altLang="en-US" sz="2400" b="1" dirty="0">
                <a:solidFill>
                  <a:srgbClr val="0070C0"/>
                </a:solidFill>
                <a:latin typeface="+mn-lt"/>
                <a:ea typeface="微軟正黑體" panose="020B0604030504040204" pitchFamily="34" charset="-120"/>
                <a:sym typeface="標楷體" panose="03000509000000000000" pitchFamily="65" charset="-120"/>
              </a:rPr>
              <a:t> </a:t>
            </a:r>
            <a:r>
              <a:rPr lang="en-US" altLang="zh-TW" sz="2400" b="1" dirty="0">
                <a:solidFill>
                  <a:srgbClr val="0070C0"/>
                </a:solidFill>
                <a:latin typeface="+mn-lt"/>
                <a:ea typeface="微軟正黑體" panose="020B0604030504040204" pitchFamily="34" charset="-120"/>
                <a:sym typeface="標楷體" panose="03000509000000000000" pitchFamily="65" charset="-120"/>
              </a:rPr>
              <a:t>Wang</a:t>
            </a:r>
            <a:r>
              <a:rPr lang="en-US" altLang="zh-TW" sz="2400" dirty="0">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consulting specialist</a:t>
            </a:r>
            <a:endParaRPr lang="zh-TW" altLang="zh-TW" sz="1600" dirty="0">
              <a:latin typeface="+mn-lt"/>
            </a:endParaRPr>
          </a:p>
          <a:p>
            <a:pPr>
              <a:buSzPts val="1600"/>
            </a:pPr>
            <a:r>
              <a:rPr lang="en-US" altLang="zh-TW" sz="1600" b="1" dirty="0">
                <a:latin typeface="+mn-lt"/>
                <a:ea typeface="微軟正黑體" panose="020B0604030504040204" pitchFamily="34" charset="-120"/>
                <a:sym typeface="標楷體" panose="03000509000000000000" pitchFamily="65" charset="-120"/>
              </a:rPr>
              <a:t>Location:</a:t>
            </a:r>
            <a:r>
              <a:rPr lang="zh-TW" altLang="en-US" sz="1600" b="1" dirty="0">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R215, 2F, </a:t>
            </a:r>
            <a:r>
              <a:rPr lang="en" altLang="zh-TW" sz="1600" dirty="0">
                <a:latin typeface="+mn-lt"/>
                <a:ea typeface="微軟正黑體" panose="020B0604030504040204" pitchFamily="34" charset="-120"/>
              </a:rPr>
              <a:t>New Agricultural Chemistry Building</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Office hours: </a:t>
            </a:r>
            <a:r>
              <a:rPr lang="en-US" altLang="zh-TW" sz="1600" dirty="0">
                <a:latin typeface="+mn-lt"/>
                <a:ea typeface="微軟正黑體" panose="020B0604030504040204" pitchFamily="34" charset="-120"/>
                <a:sym typeface="標楷體" panose="03000509000000000000" pitchFamily="65" charset="-120"/>
              </a:rPr>
              <a:t>Wed. 09:00-17:00</a:t>
            </a:r>
          </a:p>
          <a:p>
            <a:pPr eaLnBrk="1" hangingPunct="1">
              <a:buSzPts val="1600"/>
              <a:buFont typeface="標楷體" panose="03000509000000000000" pitchFamily="65" charset="-120"/>
              <a:buNone/>
            </a:pPr>
            <a:r>
              <a:rPr lang="en-US" altLang="zh-TW" sz="1600" b="1" dirty="0">
                <a:latin typeface="+mn-lt"/>
                <a:sym typeface="Times New Roman" panose="02020603050405020304" pitchFamily="18" charset="0"/>
              </a:rPr>
              <a:t>TEL</a:t>
            </a:r>
            <a:r>
              <a:rPr lang="en-US" altLang="zh-TW" sz="1600" dirty="0">
                <a:latin typeface="+mn-lt"/>
                <a:sym typeface="Times New Roman" panose="02020603050405020304" pitchFamily="18" charset="0"/>
              </a:rPr>
              <a:t>: 3366-7314</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a:latin typeface="+mn-lt"/>
                <a:sym typeface="Times New Roman" panose="02020603050405020304" pitchFamily="18" charset="0"/>
              </a:rPr>
              <a:t>cywang123@ntu.edu.tw</a:t>
            </a:r>
            <a:endParaRPr lang="zh-TW" altLang="zh-TW" dirty="0">
              <a:latin typeface="+mn-lt"/>
            </a:endParaRPr>
          </a:p>
        </p:txBody>
      </p:sp>
      <p:sp>
        <p:nvSpPr>
          <p:cNvPr id="4" name="Google Shape;158;p7">
            <a:extLst>
              <a:ext uri="{FF2B5EF4-FFF2-40B4-BE49-F238E27FC236}">
                <a16:creationId xmlns:a16="http://schemas.microsoft.com/office/drawing/2014/main" id="{9934E17D-06E2-DAD9-4976-28022A601025}"/>
              </a:ext>
            </a:extLst>
          </p:cNvPr>
          <p:cNvSpPr txBox="1">
            <a:spLocks noChangeArrowheads="1"/>
          </p:cNvSpPr>
          <p:nvPr/>
        </p:nvSpPr>
        <p:spPr bwMode="auto">
          <a:xfrm>
            <a:off x="2876394" y="1112523"/>
            <a:ext cx="3862473" cy="14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400" b="1" dirty="0">
                <a:solidFill>
                  <a:srgbClr val="0070C0"/>
                </a:solidFill>
                <a:latin typeface="+mn-lt"/>
                <a:ea typeface="微軟正黑體" panose="020B0604030504040204" pitchFamily="34" charset="-120"/>
                <a:sym typeface="標楷體" panose="03000509000000000000" pitchFamily="65" charset="-120"/>
              </a:rPr>
              <a:t>Pei-Ken</a:t>
            </a:r>
            <a:r>
              <a:rPr lang="zh-TW" altLang="en-US" sz="2400" b="1" dirty="0">
                <a:solidFill>
                  <a:srgbClr val="0070C0"/>
                </a:solidFill>
                <a:latin typeface="+mn-lt"/>
                <a:ea typeface="微軟正黑體" panose="020B0604030504040204" pitchFamily="34" charset="-120"/>
                <a:sym typeface="標楷體" panose="03000509000000000000" pitchFamily="65" charset="-120"/>
              </a:rPr>
              <a:t> </a:t>
            </a:r>
            <a:r>
              <a:rPr lang="en-US" altLang="zh-TW" sz="2400" b="1" dirty="0">
                <a:solidFill>
                  <a:srgbClr val="0070C0"/>
                </a:solidFill>
                <a:latin typeface="+mn-lt"/>
                <a:ea typeface="微軟正黑體" panose="020B0604030504040204" pitchFamily="34" charset="-120"/>
                <a:sym typeface="標楷體" panose="03000509000000000000" pitchFamily="65" charset="-120"/>
              </a:rPr>
              <a:t>Wang</a:t>
            </a:r>
            <a:r>
              <a:rPr lang="en-US" altLang="zh-TW" sz="2400" dirty="0">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consulting specialist</a:t>
            </a:r>
            <a:endParaRPr lang="zh-TW" altLang="zh-TW" sz="1600" b="1" dirty="0">
              <a:latin typeface="+mn-lt"/>
              <a:ea typeface="微軟正黑體" panose="020B0604030504040204" pitchFamily="34" charset="-120"/>
              <a:sym typeface="標楷體" panose="03000509000000000000" pitchFamily="65" charset="-120"/>
            </a:endParaRPr>
          </a:p>
          <a:p>
            <a:pPr>
              <a:buSzPts val="1600"/>
            </a:pPr>
            <a:r>
              <a:rPr lang="en-US" altLang="zh-TW" sz="1600" b="1" dirty="0">
                <a:latin typeface="+mn-lt"/>
                <a:ea typeface="微軟正黑體" panose="020B0604030504040204" pitchFamily="34" charset="-120"/>
                <a:sym typeface="標楷體" panose="03000509000000000000" pitchFamily="65" charset="-120"/>
              </a:rPr>
              <a:t>Location:</a:t>
            </a:r>
            <a:r>
              <a:rPr lang="zh-TW" altLang="en-US" sz="1600" b="1" dirty="0">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1F, </a:t>
            </a:r>
            <a:r>
              <a:rPr lang="en" altLang="zh-TW" sz="1600" dirty="0">
                <a:latin typeface="+mn-lt"/>
              </a:rPr>
              <a:t>Tsai Lecture Hall</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Office hours: </a:t>
            </a:r>
            <a:r>
              <a:rPr lang="en-US" altLang="zh-TW" sz="1600" dirty="0">
                <a:latin typeface="+mn-lt"/>
                <a:ea typeface="微軟正黑體" panose="020B0604030504040204" pitchFamily="34" charset="-120"/>
                <a:sym typeface="標楷體" panose="03000509000000000000" pitchFamily="65" charset="-120"/>
              </a:rPr>
              <a:t>Tue. &amp; Wed. 09:00-17:00 </a:t>
            </a: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sym typeface="Times New Roman" panose="02020603050405020304" pitchFamily="18" charset="0"/>
              </a:rPr>
              <a:t>3366-7313</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err="1">
                <a:latin typeface="+mn-lt"/>
                <a:sym typeface="Times New Roman" panose="02020603050405020304" pitchFamily="18" charset="0"/>
              </a:rPr>
              <a:t>wangpeiken@ntu.edu.tw</a:t>
            </a:r>
            <a:endParaRPr lang="zh-TW" altLang="zh-TW" dirty="0">
              <a:latin typeface="+mn-lt"/>
            </a:endParaRPr>
          </a:p>
        </p:txBody>
      </p:sp>
      <p:sp>
        <p:nvSpPr>
          <p:cNvPr id="5" name="Google Shape;142;p6">
            <a:extLst>
              <a:ext uri="{FF2B5EF4-FFF2-40B4-BE49-F238E27FC236}">
                <a16:creationId xmlns:a16="http://schemas.microsoft.com/office/drawing/2014/main" id="{2B1B06D2-2472-0669-EC95-5989FA6003D4}"/>
              </a:ext>
            </a:extLst>
          </p:cNvPr>
          <p:cNvSpPr txBox="1">
            <a:spLocks noChangeArrowheads="1"/>
          </p:cNvSpPr>
          <p:nvPr/>
        </p:nvSpPr>
        <p:spPr bwMode="auto">
          <a:xfrm>
            <a:off x="8443157" y="1075848"/>
            <a:ext cx="4036929" cy="123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600" b="1" dirty="0">
                <a:solidFill>
                  <a:srgbClr val="0070C0"/>
                </a:solidFill>
                <a:latin typeface="+mn-lt"/>
                <a:ea typeface="微軟正黑體" panose="020B0604030504040204" pitchFamily="34" charset="-120"/>
                <a:sym typeface="標楷體" panose="03000509000000000000" pitchFamily="65" charset="-120"/>
              </a:rPr>
              <a:t>Bo-Ting</a:t>
            </a:r>
            <a:r>
              <a:rPr lang="zh-TW" altLang="en-US" sz="2600" b="1" dirty="0">
                <a:solidFill>
                  <a:srgbClr val="0070C0"/>
                </a:solidFill>
                <a:latin typeface="+mn-lt"/>
                <a:ea typeface="微軟正黑體" panose="020B0604030504040204" pitchFamily="34" charset="-120"/>
                <a:sym typeface="標楷體" panose="03000509000000000000" pitchFamily="65" charset="-120"/>
              </a:rPr>
              <a:t> </a:t>
            </a:r>
            <a:r>
              <a:rPr lang="en-US" altLang="zh-TW" sz="2600" b="1" dirty="0">
                <a:solidFill>
                  <a:srgbClr val="0070C0"/>
                </a:solidFill>
                <a:latin typeface="+mn-lt"/>
                <a:ea typeface="微軟正黑體" panose="020B0604030504040204" pitchFamily="34" charset="-120"/>
                <a:sym typeface="標楷體" panose="03000509000000000000" pitchFamily="65" charset="-120"/>
              </a:rPr>
              <a:t>Lee </a:t>
            </a:r>
            <a:r>
              <a:rPr lang="en" altLang="zh-TW" sz="1600" dirty="0">
                <a:latin typeface="+mn-lt"/>
              </a:rPr>
              <a:t>Senior Clerk</a:t>
            </a:r>
          </a:p>
          <a:p>
            <a:pPr>
              <a:buClr>
                <a:srgbClr val="0070C0"/>
              </a:buClr>
              <a:buSzPts val="3000"/>
            </a:pPr>
            <a:endParaRPr lang="zh-TW" altLang="zh-TW" sz="1600" b="1" dirty="0">
              <a:latin typeface="微軟正黑體" panose="020B0604030504040204" pitchFamily="34" charset="-120"/>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sym typeface="Times New Roman" panose="02020603050405020304" pitchFamily="18" charset="0"/>
              </a:rPr>
              <a:t>3366-2054</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a:latin typeface="+mn-lt"/>
                <a:ea typeface="微軟正黑體" panose="020B0604030504040204" pitchFamily="34" charset="-120"/>
                <a:sym typeface="標楷體" panose="03000509000000000000" pitchFamily="65" charset="-120"/>
              </a:rPr>
              <a:t>l</a:t>
            </a:r>
            <a:r>
              <a:rPr lang="en-US" altLang="zh-TW" sz="1600" dirty="0">
                <a:latin typeface="+mn-lt"/>
                <a:sym typeface="Times New Roman" panose="02020603050405020304" pitchFamily="18" charset="0"/>
              </a:rPr>
              <a:t>eeboting1097@ntu.edu.tw</a:t>
            </a:r>
            <a:endParaRPr lang="zh-TW" altLang="zh-TW" dirty="0">
              <a:latin typeface="+mn-lt"/>
            </a:endParaRPr>
          </a:p>
        </p:txBody>
      </p:sp>
      <p:sp>
        <p:nvSpPr>
          <p:cNvPr id="6" name="Google Shape;159;p7">
            <a:extLst>
              <a:ext uri="{FF2B5EF4-FFF2-40B4-BE49-F238E27FC236}">
                <a16:creationId xmlns:a16="http://schemas.microsoft.com/office/drawing/2014/main" id="{CB1DDA5D-D105-6A39-90EB-7920DB6DB021}"/>
              </a:ext>
            </a:extLst>
          </p:cNvPr>
          <p:cNvSpPr txBox="1">
            <a:spLocks noChangeArrowheads="1"/>
          </p:cNvSpPr>
          <p:nvPr/>
        </p:nvSpPr>
        <p:spPr bwMode="auto">
          <a:xfrm>
            <a:off x="8454756" y="2978159"/>
            <a:ext cx="3475037"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 altLang="zh-TW" sz="2400" b="1" dirty="0">
                <a:solidFill>
                  <a:schemeClr val="accent1"/>
                </a:solidFill>
                <a:latin typeface="+mn-lt"/>
              </a:rPr>
              <a:t>Wen-Chun</a:t>
            </a:r>
            <a:r>
              <a:rPr lang="zh-TW" altLang="en-US" sz="2400" b="1" dirty="0">
                <a:solidFill>
                  <a:schemeClr val="accent1"/>
                </a:solidFill>
                <a:latin typeface="+mn-lt"/>
              </a:rPr>
              <a:t> </a:t>
            </a:r>
            <a:r>
              <a:rPr lang="en" altLang="zh-TW" sz="2400" b="1" dirty="0">
                <a:solidFill>
                  <a:schemeClr val="accent1"/>
                </a:solidFill>
                <a:latin typeface="+mn-lt"/>
              </a:rPr>
              <a:t>Peng </a:t>
            </a:r>
            <a:r>
              <a:rPr lang="en" altLang="zh-TW" sz="1600" dirty="0">
                <a:latin typeface="+mn-lt"/>
              </a:rPr>
              <a:t>Senior Clerk</a:t>
            </a:r>
            <a:endParaRPr lang="zh-TW" altLang="zh-TW" sz="1600" b="1" dirty="0">
              <a:latin typeface="+mn-lt"/>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endParaRPr lang="en-US" altLang="zh-TW" sz="1600" b="1" dirty="0">
              <a:latin typeface="+mn-lt"/>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sym typeface="Times New Roman" panose="02020603050405020304" pitchFamily="18" charset="0"/>
              </a:rPr>
              <a:t>3366-2061</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err="1">
                <a:latin typeface="+mn-lt"/>
                <a:sym typeface="Times New Roman" panose="02020603050405020304" pitchFamily="18" charset="0"/>
              </a:rPr>
              <a:t>bensonpeng@ntu.edu.tw</a:t>
            </a:r>
            <a:endParaRPr lang="zh-TW" altLang="zh-TW" dirty="0">
              <a:latin typeface="+mn-lt"/>
            </a:endParaRPr>
          </a:p>
        </p:txBody>
      </p:sp>
      <p:sp>
        <p:nvSpPr>
          <p:cNvPr id="7" name="文字方塊 6">
            <a:extLst>
              <a:ext uri="{FF2B5EF4-FFF2-40B4-BE49-F238E27FC236}">
                <a16:creationId xmlns:a16="http://schemas.microsoft.com/office/drawing/2014/main" id="{3FA79073-8F51-EFF0-56BE-EA1A8579123A}"/>
              </a:ext>
            </a:extLst>
          </p:cNvPr>
          <p:cNvSpPr txBox="1"/>
          <p:nvPr/>
        </p:nvSpPr>
        <p:spPr>
          <a:xfrm>
            <a:off x="999537" y="412427"/>
            <a:ext cx="11250909" cy="584775"/>
          </a:xfrm>
          <a:prstGeom prst="rect">
            <a:avLst/>
          </a:prstGeom>
          <a:noFill/>
        </p:spPr>
        <p:txBody>
          <a:bodyPr wrap="square" rtlCol="0">
            <a:spAutoFit/>
          </a:bodyPr>
          <a:lstStyle/>
          <a:p>
            <a:r>
              <a:rPr lang="en-US" altLang="zh-TW" sz="3200" b="1" dirty="0">
                <a:ea typeface="Klee One SemiBold" pitchFamily="2" charset="-120"/>
                <a:cs typeface="Klee One SemiBold" pitchFamily="2" charset="-120"/>
              </a:rPr>
              <a:t>Center for Student Well-being</a:t>
            </a:r>
            <a:r>
              <a:rPr lang="zh-TW" altLang="en-US" sz="3200" b="1" dirty="0">
                <a:ea typeface="Klee One SemiBold" pitchFamily="2" charset="-120"/>
                <a:cs typeface="Klee One SemiBold" pitchFamily="2" charset="-120"/>
              </a:rPr>
              <a:t>　</a:t>
            </a:r>
            <a:r>
              <a:rPr lang="en-US" altLang="zh-TW" sz="3200" b="1" dirty="0">
                <a:ea typeface="Klee One SemiBold" pitchFamily="2" charset="-120"/>
                <a:cs typeface="Klee One SemiBold" pitchFamily="2" charset="-120"/>
              </a:rPr>
              <a:t>  Student Safety Center</a:t>
            </a:r>
            <a:r>
              <a:rPr lang="zh-TW" altLang="en-US" sz="3200" b="1" dirty="0">
                <a:ea typeface="Klee One SemiBold" pitchFamily="2" charset="-120"/>
                <a:cs typeface="Klee One SemiBold" pitchFamily="2" charset="-120"/>
              </a:rPr>
              <a:t>　　　</a:t>
            </a:r>
            <a:endParaRPr lang="en-US" altLang="zh-TW" sz="3200" b="1" dirty="0">
              <a:ea typeface="Klee One SemiBold" pitchFamily="2" charset="-120"/>
              <a:cs typeface="Klee One SemiBold" pitchFamily="2" charset="-120"/>
            </a:endParaRPr>
          </a:p>
        </p:txBody>
      </p:sp>
      <p:sp>
        <p:nvSpPr>
          <p:cNvPr id="8" name="文字方塊 7">
            <a:extLst>
              <a:ext uri="{FF2B5EF4-FFF2-40B4-BE49-F238E27FC236}">
                <a16:creationId xmlns:a16="http://schemas.microsoft.com/office/drawing/2014/main" id="{5A195687-61D6-5B02-6FA0-CCFC78CB507E}"/>
              </a:ext>
            </a:extLst>
          </p:cNvPr>
          <p:cNvSpPr txBox="1"/>
          <p:nvPr/>
        </p:nvSpPr>
        <p:spPr>
          <a:xfrm rot="10800000">
            <a:off x="330025" y="1652316"/>
            <a:ext cx="553998" cy="587148"/>
          </a:xfrm>
          <a:prstGeom prst="rect">
            <a:avLst/>
          </a:prstGeom>
          <a:noFill/>
        </p:spPr>
        <p:txBody>
          <a:bodyPr vert="eaVert" wrap="none" rtlCol="0">
            <a:spAutoFit/>
          </a:bodyPr>
          <a:lstStyle/>
          <a:p>
            <a:r>
              <a:rPr kumimoji="1" lang="en-US" altLang="zh-TW" sz="2400" dirty="0">
                <a:solidFill>
                  <a:srgbClr val="FF0000"/>
                </a:solidFill>
              </a:rPr>
              <a:t>Law</a:t>
            </a:r>
            <a:endParaRPr kumimoji="1" lang="zh-TW" altLang="en-US" sz="2400" dirty="0">
              <a:solidFill>
                <a:srgbClr val="FF0000"/>
              </a:solidFill>
            </a:endParaRPr>
          </a:p>
        </p:txBody>
      </p:sp>
      <p:sp>
        <p:nvSpPr>
          <p:cNvPr id="9" name="文字方塊 8">
            <a:extLst>
              <a:ext uri="{FF2B5EF4-FFF2-40B4-BE49-F238E27FC236}">
                <a16:creationId xmlns:a16="http://schemas.microsoft.com/office/drawing/2014/main" id="{007C0537-4D37-00C7-A25D-3404F3E8D280}"/>
              </a:ext>
            </a:extLst>
          </p:cNvPr>
          <p:cNvSpPr txBox="1"/>
          <p:nvPr/>
        </p:nvSpPr>
        <p:spPr>
          <a:xfrm rot="10800000">
            <a:off x="330026" y="3090608"/>
            <a:ext cx="553998" cy="1543371"/>
          </a:xfrm>
          <a:prstGeom prst="rect">
            <a:avLst/>
          </a:prstGeom>
          <a:noFill/>
        </p:spPr>
        <p:txBody>
          <a:bodyPr vert="eaVert" wrap="none" rtlCol="0">
            <a:spAutoFit/>
          </a:bodyPr>
          <a:lstStyle/>
          <a:p>
            <a:r>
              <a:rPr kumimoji="1" lang="en-US" altLang="zh-TW" sz="2400" dirty="0">
                <a:solidFill>
                  <a:srgbClr val="FF0000"/>
                </a:solidFill>
              </a:rPr>
              <a:t>Life Science</a:t>
            </a:r>
            <a:endParaRPr kumimoji="1" lang="zh-TW" altLang="en-US" sz="2400"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Google Shape;131;p18">
            <a:extLst>
              <a:ext uri="{FF2B5EF4-FFF2-40B4-BE49-F238E27FC236}">
                <a16:creationId xmlns:a16="http://schemas.microsoft.com/office/drawing/2014/main" id="{0891828E-1E39-41F1-BC3C-24EDC519DA6F}"/>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zh-TW" altLang="zh-TW" sz="1800">
              <a:latin typeface="Calibri" panose="020F0502020204030204" pitchFamily="34" charset="0"/>
              <a:cs typeface="Calibri" panose="020F0502020204030204" pitchFamily="34" charset="0"/>
              <a:sym typeface="Calibri" panose="020F0502020204030204" pitchFamily="34" charset="0"/>
            </a:endParaRPr>
          </a:p>
        </p:txBody>
      </p:sp>
      <p:sp>
        <p:nvSpPr>
          <p:cNvPr id="24582" name="Google Shape;103;p3">
            <a:extLst>
              <a:ext uri="{FF2B5EF4-FFF2-40B4-BE49-F238E27FC236}">
                <a16:creationId xmlns:a16="http://schemas.microsoft.com/office/drawing/2014/main" id="{7FF0BE9C-E0F1-4683-9105-1D0266B071CF}"/>
              </a:ext>
            </a:extLst>
          </p:cNvPr>
          <p:cNvSpPr txBox="1">
            <a:spLocks noChangeArrowheads="1"/>
          </p:cNvSpPr>
          <p:nvPr/>
        </p:nvSpPr>
        <p:spPr bwMode="auto">
          <a:xfrm>
            <a:off x="1058714" y="1290857"/>
            <a:ext cx="11004699" cy="467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446088" indent="-446088" eaLnBrk="1" hangingPunct="1">
              <a:lnSpc>
                <a:spcPts val="4000"/>
              </a:lnSpc>
              <a:buFont typeface="+mj-lt"/>
              <a:buAutoNum type="arabicPeriod"/>
            </a:pPr>
            <a:r>
              <a:rPr lang="en-US" altLang="zh-TW" sz="2800" b="1" dirty="0">
                <a:solidFill>
                  <a:srgbClr val="FF0000"/>
                </a:solidFill>
                <a:latin typeface="+mn-lt"/>
                <a:ea typeface="微軟正黑體" panose="020B0604030504040204" pitchFamily="34" charset="-120"/>
              </a:rPr>
              <a:t>Hotlines in NTU 24hrs/7days</a:t>
            </a:r>
          </a:p>
          <a:p>
            <a:pPr marL="1485900" lvl="1" indent="-742950">
              <a:lnSpc>
                <a:spcPts val="4000"/>
              </a:lnSpc>
              <a:buFont typeface="Arial" panose="020B0604020202020204" pitchFamily="34" charset="0"/>
              <a:buChar char="•"/>
            </a:pPr>
            <a:r>
              <a:rPr lang="en-US" altLang="zh-TW" sz="2800" b="1" dirty="0">
                <a:solidFill>
                  <a:srgbClr val="FF0000"/>
                </a:solidFill>
                <a:latin typeface="+mn-lt"/>
                <a:ea typeface="微軟正黑體" panose="020B0604030504040204" pitchFamily="34" charset="-120"/>
              </a:rPr>
              <a:t>Student</a:t>
            </a:r>
            <a:r>
              <a:rPr lang="zh-TW" altLang="en-US" sz="2800" b="1" dirty="0">
                <a:solidFill>
                  <a:srgbClr val="FF0000"/>
                </a:solidFill>
                <a:latin typeface="+mn-lt"/>
                <a:ea typeface="微軟正黑體" panose="020B0604030504040204" pitchFamily="34" charset="-120"/>
              </a:rPr>
              <a:t> </a:t>
            </a:r>
            <a:r>
              <a:rPr lang="en-US" altLang="zh-TW" sz="2800" b="1" dirty="0">
                <a:solidFill>
                  <a:srgbClr val="FF0000"/>
                </a:solidFill>
                <a:latin typeface="+mn-lt"/>
                <a:ea typeface="微軟正黑體" panose="020B0604030504040204" pitchFamily="34" charset="-120"/>
              </a:rPr>
              <a:t>Safety Center</a:t>
            </a:r>
            <a:r>
              <a:rPr lang="en-US" altLang="zh-TW" sz="2800" b="1" dirty="0">
                <a:solidFill>
                  <a:schemeClr val="tx1"/>
                </a:solidFill>
                <a:latin typeface="+mn-lt"/>
                <a:ea typeface="微軟正黑體" panose="020B0604030504040204" pitchFamily="34" charset="-120"/>
              </a:rPr>
              <a:t>: 02-3366-9119</a:t>
            </a:r>
          </a:p>
          <a:p>
            <a:pPr marL="1485900" lvl="1" indent="-742950">
              <a:lnSpc>
                <a:spcPts val="4000"/>
              </a:lnSpc>
              <a:buFont typeface="Arial" panose="020B0604020202020204" pitchFamily="34" charset="0"/>
              <a:buChar char="•"/>
            </a:pPr>
            <a:r>
              <a:rPr lang="en-US" altLang="zh-TW" sz="2800" b="1" dirty="0">
                <a:solidFill>
                  <a:srgbClr val="FF0000"/>
                </a:solidFill>
                <a:latin typeface="+mn-lt"/>
                <a:ea typeface="微軟正黑體" panose="020B0604030504040204" pitchFamily="34" charset="-120"/>
              </a:rPr>
              <a:t>Campus</a:t>
            </a:r>
            <a:r>
              <a:rPr lang="zh-TW" altLang="en-US" sz="2800" b="1" dirty="0">
                <a:solidFill>
                  <a:srgbClr val="FF0000"/>
                </a:solidFill>
                <a:latin typeface="+mn-lt"/>
                <a:ea typeface="微軟正黑體" panose="020B0604030504040204" pitchFamily="34" charset="-120"/>
              </a:rPr>
              <a:t> </a:t>
            </a:r>
            <a:r>
              <a:rPr lang="en-US" altLang="zh-TW" sz="2800" b="1" dirty="0">
                <a:solidFill>
                  <a:srgbClr val="FF0000"/>
                </a:solidFill>
                <a:latin typeface="+mn-lt"/>
                <a:ea typeface="微軟正黑體" panose="020B0604030504040204" pitchFamily="34" charset="-120"/>
              </a:rPr>
              <a:t>Security</a:t>
            </a:r>
            <a:r>
              <a:rPr lang="en-US" altLang="zh-TW" sz="2800" b="1" dirty="0">
                <a:solidFill>
                  <a:schemeClr val="tx1"/>
                </a:solidFill>
                <a:latin typeface="+mn-lt"/>
                <a:ea typeface="微軟正黑體" panose="020B0604030504040204" pitchFamily="34" charset="-120"/>
              </a:rPr>
              <a:t>:</a:t>
            </a:r>
            <a:r>
              <a:rPr lang="zh-TW" altLang="en-US" sz="2800" b="1" dirty="0">
                <a:solidFill>
                  <a:schemeClr val="tx1"/>
                </a:solidFill>
                <a:latin typeface="+mn-lt"/>
                <a:ea typeface="微軟正黑體" panose="020B0604030504040204" pitchFamily="34" charset="-120"/>
              </a:rPr>
              <a:t> </a:t>
            </a:r>
            <a:r>
              <a:rPr lang="en-US" altLang="zh-TW" sz="2800" b="1" dirty="0">
                <a:solidFill>
                  <a:schemeClr val="tx1"/>
                </a:solidFill>
                <a:latin typeface="+mn-lt"/>
                <a:ea typeface="微軟正黑體" panose="020B0604030504040204" pitchFamily="34" charset="-120"/>
              </a:rPr>
              <a:t>02-3366-9110</a:t>
            </a:r>
          </a:p>
          <a:p>
            <a:pPr marL="411163" indent="-411163">
              <a:lnSpc>
                <a:spcPts val="4000"/>
              </a:lnSpc>
              <a:buFont typeface="+mj-lt"/>
              <a:buAutoNum type="arabicPeriod" startAt="2"/>
            </a:pPr>
            <a:r>
              <a:rPr lang="en-US" altLang="zh-TW" sz="2800" b="1" dirty="0">
                <a:solidFill>
                  <a:schemeClr val="accent1"/>
                </a:solidFill>
                <a:latin typeface="+mn-lt"/>
                <a:ea typeface="微軟正黑體" panose="020B0604030504040204" pitchFamily="34" charset="-120"/>
              </a:rPr>
              <a:t>Hotlines in NTU during working time </a:t>
            </a:r>
            <a:r>
              <a:rPr lang="en-US" altLang="zh-TW" sz="2800" b="1" dirty="0">
                <a:solidFill>
                  <a:schemeClr val="tx1"/>
                </a:solidFill>
                <a:latin typeface="+mn-lt"/>
                <a:ea typeface="微軟正黑體" panose="020B0604030504040204" pitchFamily="34" charset="-120"/>
              </a:rPr>
              <a:t>(Mon.-Fri. 08:00-17:00)</a:t>
            </a:r>
          </a:p>
          <a:p>
            <a:pPr marL="1485900" lvl="1" indent="-742950">
              <a:lnSpc>
                <a:spcPts val="4000"/>
              </a:lnSpc>
              <a:buFont typeface="Arial" panose="020B0604020202020204" pitchFamily="34" charset="0"/>
              <a:buChar char="•"/>
            </a:pPr>
            <a:r>
              <a:rPr lang="en-US" altLang="zh-TW" sz="2800" b="1" dirty="0">
                <a:solidFill>
                  <a:schemeClr val="accent1"/>
                </a:solidFill>
                <a:latin typeface="+mn-lt"/>
                <a:ea typeface="微軟正黑體" panose="020B0604030504040204" pitchFamily="34" charset="-120"/>
              </a:rPr>
              <a:t>Office of International Affairs</a:t>
            </a:r>
            <a:r>
              <a:rPr lang="en-US" altLang="zh-TW" sz="2800" b="1" dirty="0">
                <a:solidFill>
                  <a:schemeClr val="tx1"/>
                </a:solidFill>
                <a:latin typeface="+mn-lt"/>
                <a:ea typeface="微軟正黑體" panose="020B0604030504040204" pitchFamily="34" charset="-120"/>
              </a:rPr>
              <a:t>: 02-3366-2007</a:t>
            </a:r>
          </a:p>
          <a:p>
            <a:pPr marL="1485900" lvl="1" indent="-742950">
              <a:lnSpc>
                <a:spcPts val="4000"/>
              </a:lnSpc>
              <a:buFont typeface="Arial" panose="020B0604020202020204" pitchFamily="34" charset="0"/>
              <a:buChar char="•"/>
            </a:pPr>
            <a:r>
              <a:rPr lang="en-US" altLang="zh-TW" sz="2800" b="1" dirty="0">
                <a:solidFill>
                  <a:schemeClr val="accent1"/>
                </a:solidFill>
                <a:latin typeface="+mn-lt"/>
                <a:ea typeface="微軟正黑體" panose="020B0604030504040204" pitchFamily="34" charset="-120"/>
              </a:rPr>
              <a:t>Center for Student Well-being</a:t>
            </a:r>
            <a:r>
              <a:rPr lang="en-US" altLang="zh-TW" sz="2800" b="1" dirty="0">
                <a:solidFill>
                  <a:schemeClr val="tx1"/>
                </a:solidFill>
                <a:latin typeface="+mn-lt"/>
                <a:ea typeface="微軟正黑體" panose="020B0604030504040204" pitchFamily="34" charset="-120"/>
              </a:rPr>
              <a:t>: 02-3366-7173 </a:t>
            </a:r>
          </a:p>
          <a:p>
            <a:pPr marL="1485900" lvl="1" indent="-742950">
              <a:lnSpc>
                <a:spcPts val="4000"/>
              </a:lnSpc>
              <a:buFont typeface="Arial" panose="020B0604020202020204" pitchFamily="34" charset="0"/>
              <a:buChar char="•"/>
            </a:pPr>
            <a:r>
              <a:rPr lang="en-US" altLang="zh-TW" sz="2800" b="1" dirty="0">
                <a:solidFill>
                  <a:schemeClr val="accent1"/>
                </a:solidFill>
                <a:latin typeface="+mn-lt"/>
                <a:ea typeface="微軟正黑體" panose="020B0604030504040204" pitchFamily="34" charset="-120"/>
              </a:rPr>
              <a:t>Student Counseling Center</a:t>
            </a:r>
            <a:r>
              <a:rPr lang="en-US" altLang="zh-TW" sz="2800" b="1" dirty="0">
                <a:solidFill>
                  <a:schemeClr val="tx1"/>
                </a:solidFill>
                <a:latin typeface="+mn-lt"/>
                <a:ea typeface="微軟正黑體" panose="020B0604030504040204" pitchFamily="34" charset="-120"/>
              </a:rPr>
              <a:t>:</a:t>
            </a:r>
            <a:r>
              <a:rPr lang="zh-TW" altLang="en-US" sz="2800" b="1" dirty="0">
                <a:solidFill>
                  <a:schemeClr val="tx1"/>
                </a:solidFill>
                <a:latin typeface="+mn-lt"/>
                <a:ea typeface="微軟正黑體" panose="020B0604030504040204" pitchFamily="34" charset="-120"/>
              </a:rPr>
              <a:t> </a:t>
            </a:r>
            <a:r>
              <a:rPr lang="en-US" altLang="zh-TW" sz="2800" b="1" dirty="0">
                <a:solidFill>
                  <a:schemeClr val="tx1"/>
                </a:solidFill>
                <a:latin typeface="+mn-lt"/>
                <a:ea typeface="微軟正黑體" panose="020B0604030504040204" pitchFamily="34" charset="-120"/>
              </a:rPr>
              <a:t>02-3366-2181</a:t>
            </a:r>
            <a:r>
              <a:rPr lang="zh-TW" altLang="en-US" sz="2800" b="1" dirty="0">
                <a:solidFill>
                  <a:schemeClr val="tx1"/>
                </a:solidFill>
                <a:latin typeface="+mn-lt"/>
                <a:ea typeface="微軟正黑體" panose="020B0604030504040204" pitchFamily="34" charset="-120"/>
              </a:rPr>
              <a:t> </a:t>
            </a:r>
            <a:r>
              <a:rPr lang="en-US" altLang="zh-TW" sz="2800" b="1" dirty="0">
                <a:solidFill>
                  <a:schemeClr val="tx1"/>
                </a:solidFill>
                <a:latin typeface="+mn-lt"/>
                <a:ea typeface="微軟正黑體" panose="020B0604030504040204" pitchFamily="34" charset="-120"/>
              </a:rPr>
              <a:t>#222 </a:t>
            </a:r>
          </a:p>
          <a:p>
            <a:pPr marL="1485900" lvl="1" indent="-742950">
              <a:lnSpc>
                <a:spcPts val="4000"/>
              </a:lnSpc>
              <a:buFont typeface="Arial" panose="020B0604020202020204" pitchFamily="34" charset="0"/>
              <a:buChar char="•"/>
            </a:pPr>
            <a:r>
              <a:rPr lang="en-US" altLang="zh-TW" sz="2800" b="1" dirty="0">
                <a:solidFill>
                  <a:schemeClr val="accent1"/>
                </a:solidFill>
                <a:latin typeface="+mn-lt"/>
                <a:ea typeface="微軟正黑體" panose="020B0604030504040204" pitchFamily="34" charset="-120"/>
              </a:rPr>
              <a:t>Health Center</a:t>
            </a:r>
            <a:r>
              <a:rPr lang="en-US" altLang="zh-TW" sz="2800" b="1" dirty="0">
                <a:solidFill>
                  <a:schemeClr val="tx1"/>
                </a:solidFill>
                <a:latin typeface="+mn-lt"/>
                <a:ea typeface="微軟正黑體" panose="020B0604030504040204" pitchFamily="34" charset="-120"/>
              </a:rPr>
              <a:t>: 02-3366-9595</a:t>
            </a:r>
          </a:p>
          <a:p>
            <a:pPr marL="411163" indent="-411163">
              <a:lnSpc>
                <a:spcPts val="4000"/>
              </a:lnSpc>
              <a:buFont typeface="+mj-lt"/>
              <a:buAutoNum type="arabicPeriod" startAt="2"/>
            </a:pPr>
            <a:r>
              <a:rPr lang="en-US" altLang="zh-TW" sz="2800" b="1" dirty="0">
                <a:solidFill>
                  <a:schemeClr val="accent2"/>
                </a:solidFill>
                <a:latin typeface="+mn-lt"/>
                <a:ea typeface="微軟正黑體" panose="020B0604030504040204" pitchFamily="34" charset="-120"/>
              </a:rPr>
              <a:t>Life Consultation Hotline for</a:t>
            </a:r>
            <a:r>
              <a:rPr lang="en" altLang="zh-TW" b="1" dirty="0"/>
              <a:t> </a:t>
            </a:r>
            <a:r>
              <a:rPr lang="en" altLang="zh-TW" sz="2800" b="1" dirty="0">
                <a:solidFill>
                  <a:schemeClr val="accent2"/>
                </a:solidFill>
                <a:latin typeface="+mn-lt"/>
                <a:ea typeface="微軟正黑體" panose="020B0604030504040204" pitchFamily="34" charset="-120"/>
              </a:rPr>
              <a:t>Foreign Nationals Living in Taiwan: </a:t>
            </a:r>
            <a:r>
              <a:rPr lang="en-US" altLang="zh-TW" sz="2800" b="1" dirty="0">
                <a:solidFill>
                  <a:schemeClr val="tx1"/>
                </a:solidFill>
                <a:latin typeface="+mn-lt"/>
                <a:ea typeface="微軟正黑體" panose="020B0604030504040204" pitchFamily="34" charset="-120"/>
              </a:rPr>
              <a:t>1990</a:t>
            </a:r>
          </a:p>
        </p:txBody>
      </p:sp>
      <p:pic>
        <p:nvPicPr>
          <p:cNvPr id="10" name="Google Shape;87;p1">
            <a:extLst>
              <a:ext uri="{FF2B5EF4-FFF2-40B4-BE49-F238E27FC236}">
                <a16:creationId xmlns:a16="http://schemas.microsoft.com/office/drawing/2014/main" id="{42153734-60B3-4B08-99C3-8356E353149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963" y="6288088"/>
            <a:ext cx="3600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oogle Shape;138;p6">
            <a:extLst>
              <a:ext uri="{FF2B5EF4-FFF2-40B4-BE49-F238E27FC236}">
                <a16:creationId xmlns:a16="http://schemas.microsoft.com/office/drawing/2014/main" id="{BC62AC77-DE53-4C4F-88AC-0C68EDAFCB15}"/>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12" name="Google Shape;139;p6">
            <a:extLst>
              <a:ext uri="{FF2B5EF4-FFF2-40B4-BE49-F238E27FC236}">
                <a16:creationId xmlns:a16="http://schemas.microsoft.com/office/drawing/2014/main" id="{5D016304-D593-4840-972D-BF0B8699B248}"/>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sp>
        <p:nvSpPr>
          <p:cNvPr id="13" name="object 4">
            <a:extLst>
              <a:ext uri="{FF2B5EF4-FFF2-40B4-BE49-F238E27FC236}">
                <a16:creationId xmlns:a16="http://schemas.microsoft.com/office/drawing/2014/main" id="{82373B1E-1378-42DA-8FC2-E5D65D3178FB}"/>
              </a:ext>
            </a:extLst>
          </p:cNvPr>
          <p:cNvSpPr>
            <a:spLocks noChangeAspect="1" noChangeArrowheads="1"/>
          </p:cNvSpPr>
          <p:nvPr/>
        </p:nvSpPr>
        <p:spPr bwMode="auto">
          <a:xfrm>
            <a:off x="9183688" y="88900"/>
            <a:ext cx="2879725" cy="85566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sp>
        <p:nvSpPr>
          <p:cNvPr id="14" name="文字方塊 13">
            <a:extLst>
              <a:ext uri="{FF2B5EF4-FFF2-40B4-BE49-F238E27FC236}">
                <a16:creationId xmlns:a16="http://schemas.microsoft.com/office/drawing/2014/main" id="{17A81975-2263-46B4-ABB7-CA5F0216B840}"/>
              </a:ext>
            </a:extLst>
          </p:cNvPr>
          <p:cNvSpPr txBox="1"/>
          <p:nvPr/>
        </p:nvSpPr>
        <p:spPr>
          <a:xfrm>
            <a:off x="1027113" y="397491"/>
            <a:ext cx="8390762" cy="584775"/>
          </a:xfrm>
          <a:prstGeom prst="rect">
            <a:avLst/>
          </a:prstGeom>
          <a:noFill/>
        </p:spPr>
        <p:txBody>
          <a:bodyPr wrap="square" rtlCol="0">
            <a:spAutoFit/>
          </a:bodyPr>
          <a:lstStyle/>
          <a:p>
            <a:r>
              <a:rPr lang="en-US" altLang="zh-TW" sz="3200" b="1" dirty="0">
                <a:ea typeface="Klee One SemiBold" pitchFamily="2" charset="-120"/>
                <a:cs typeface="Klee One SemiBold" pitchFamily="2" charset="-120"/>
              </a:rPr>
              <a:t>If you have any problem, feel free to call us!</a:t>
            </a:r>
            <a:r>
              <a:rPr lang="zh-TW" altLang="en-US" sz="3200" b="1" dirty="0">
                <a:ea typeface="Klee One SemiBold" pitchFamily="2" charset="-120"/>
                <a:cs typeface="Klee One SemiBold" pitchFamily="2" charset="-120"/>
              </a:rPr>
              <a:t> </a:t>
            </a:r>
            <a:endParaRPr lang="en-US" altLang="zh-TW" sz="3200" b="1" dirty="0">
              <a:ea typeface="Klee One SemiBold" pitchFamily="2" charset="-120"/>
              <a:cs typeface="Klee One SemiBold" pitchFamily="2"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字方塊 26">
            <a:extLst>
              <a:ext uri="{FF2B5EF4-FFF2-40B4-BE49-F238E27FC236}">
                <a16:creationId xmlns:a16="http://schemas.microsoft.com/office/drawing/2014/main" id="{C14F9527-6C9B-463C-815F-CF8230848034}"/>
              </a:ext>
            </a:extLst>
          </p:cNvPr>
          <p:cNvSpPr txBox="1"/>
          <p:nvPr/>
        </p:nvSpPr>
        <p:spPr>
          <a:xfrm>
            <a:off x="1659799" y="4729089"/>
            <a:ext cx="9733018" cy="920252"/>
          </a:xfrm>
          <a:prstGeom prst="rect">
            <a:avLst/>
          </a:prstGeom>
          <a:noFill/>
        </p:spPr>
        <p:txBody>
          <a:bodyPr wrap="square" rtlCol="0">
            <a:spAutoFit/>
          </a:bodyPr>
          <a:lstStyle/>
          <a:p>
            <a:pPr algn="ctr">
              <a:lnSpc>
                <a:spcPct val="150000"/>
              </a:lnSpc>
            </a:pPr>
            <a:r>
              <a:rPr lang="en-US" altLang="zh-TW" sz="4000" b="1" dirty="0">
                <a:solidFill>
                  <a:schemeClr val="accent2"/>
                </a:solidFill>
                <a:ea typeface="微軟正黑體" panose="020B0604030504040204" pitchFamily="34" charset="-120"/>
                <a:cs typeface="Klee One SemiBold" pitchFamily="2" charset="-120"/>
              </a:rPr>
              <a:t>Wish you a wonderful journey in NTU!  </a:t>
            </a:r>
          </a:p>
        </p:txBody>
      </p:sp>
      <p:sp>
        <p:nvSpPr>
          <p:cNvPr id="6" name="矩形 5">
            <a:extLst>
              <a:ext uri="{FF2B5EF4-FFF2-40B4-BE49-F238E27FC236}">
                <a16:creationId xmlns:a16="http://schemas.microsoft.com/office/drawing/2014/main" id="{56D00BEF-0D94-4EDD-8C9B-55F6ABA3EFEF}"/>
              </a:ext>
            </a:extLst>
          </p:cNvPr>
          <p:cNvSpPr/>
          <p:nvPr/>
        </p:nvSpPr>
        <p:spPr>
          <a:xfrm>
            <a:off x="-1" y="0"/>
            <a:ext cx="904972" cy="6858000"/>
          </a:xfrm>
          <a:prstGeom prst="rect">
            <a:avLst/>
          </a:prstGeom>
          <a:solidFill>
            <a:srgbClr val="C0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a:extLst>
              <a:ext uri="{FF2B5EF4-FFF2-40B4-BE49-F238E27FC236}">
                <a16:creationId xmlns:a16="http://schemas.microsoft.com/office/drawing/2014/main" id="{38324EE6-6A8A-4705-B7E4-13485D2FB7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52" t="7652" r="7657" b="8303"/>
          <a:stretch/>
        </p:blipFill>
        <p:spPr bwMode="auto">
          <a:xfrm>
            <a:off x="2300306" y="1526104"/>
            <a:ext cx="2432206" cy="2413651"/>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87;p1">
            <a:extLst>
              <a:ext uri="{FF2B5EF4-FFF2-40B4-BE49-F238E27FC236}">
                <a16:creationId xmlns:a16="http://schemas.microsoft.com/office/drawing/2014/main" id="{108A5987-FF6A-4B70-ADF4-70F5A57957D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963" y="6288088"/>
            <a:ext cx="3600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oogle Shape;138;p6">
            <a:extLst>
              <a:ext uri="{FF2B5EF4-FFF2-40B4-BE49-F238E27FC236}">
                <a16:creationId xmlns:a16="http://schemas.microsoft.com/office/drawing/2014/main" id="{B1A9258A-7A20-484F-B7CD-9DB9D18E1EB4}"/>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11" name="object 4">
            <a:extLst>
              <a:ext uri="{FF2B5EF4-FFF2-40B4-BE49-F238E27FC236}">
                <a16:creationId xmlns:a16="http://schemas.microsoft.com/office/drawing/2014/main" id="{CAE4059C-BF6B-4E7F-A4B9-5C231F573F57}"/>
              </a:ext>
            </a:extLst>
          </p:cNvPr>
          <p:cNvSpPr>
            <a:spLocks noChangeAspect="1" noChangeArrowheads="1"/>
          </p:cNvSpPr>
          <p:nvPr/>
        </p:nvSpPr>
        <p:spPr bwMode="auto">
          <a:xfrm>
            <a:off x="9183688" y="88900"/>
            <a:ext cx="2879725" cy="85566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sp>
        <p:nvSpPr>
          <p:cNvPr id="12" name="文字方塊 11">
            <a:extLst>
              <a:ext uri="{FF2B5EF4-FFF2-40B4-BE49-F238E27FC236}">
                <a16:creationId xmlns:a16="http://schemas.microsoft.com/office/drawing/2014/main" id="{09C6EA2C-196C-4B05-871F-B7241DE8A71B}"/>
              </a:ext>
            </a:extLst>
          </p:cNvPr>
          <p:cNvSpPr txBox="1"/>
          <p:nvPr/>
        </p:nvSpPr>
        <p:spPr>
          <a:xfrm>
            <a:off x="1027113" y="283072"/>
            <a:ext cx="8390762" cy="769441"/>
          </a:xfrm>
          <a:prstGeom prst="rect">
            <a:avLst/>
          </a:prstGeom>
          <a:noFill/>
        </p:spPr>
        <p:txBody>
          <a:bodyPr wrap="square" rtlCol="0">
            <a:spAutoFit/>
          </a:bodyPr>
          <a:lstStyle/>
          <a:p>
            <a:r>
              <a:rPr lang="en-US" altLang="zh-TW" sz="4400" b="1" dirty="0">
                <a:ea typeface="Klee One SemiBold" pitchFamily="2" charset="-120"/>
                <a:cs typeface="Klee One SemiBold" pitchFamily="2" charset="-120"/>
              </a:rPr>
              <a:t>Contact us</a:t>
            </a:r>
          </a:p>
        </p:txBody>
      </p:sp>
      <p:sp>
        <p:nvSpPr>
          <p:cNvPr id="3" name="文字方塊 2">
            <a:extLst>
              <a:ext uri="{FF2B5EF4-FFF2-40B4-BE49-F238E27FC236}">
                <a16:creationId xmlns:a16="http://schemas.microsoft.com/office/drawing/2014/main" id="{EAFB3260-A1DE-9DF0-5217-6C2B0BA8A9B9}"/>
              </a:ext>
            </a:extLst>
          </p:cNvPr>
          <p:cNvSpPr txBox="1"/>
          <p:nvPr/>
        </p:nvSpPr>
        <p:spPr>
          <a:xfrm>
            <a:off x="943071" y="3939756"/>
            <a:ext cx="5583237" cy="589072"/>
          </a:xfrm>
          <a:prstGeom prst="rect">
            <a:avLst/>
          </a:prstGeom>
          <a:noFill/>
        </p:spPr>
        <p:txBody>
          <a:bodyPr wrap="square" rtlCol="0">
            <a:spAutoFit/>
          </a:bodyPr>
          <a:lstStyle/>
          <a:p>
            <a:pPr>
              <a:lnSpc>
                <a:spcPct val="150000"/>
              </a:lnSpc>
            </a:pPr>
            <a:r>
              <a:rPr lang="en-US" altLang="zh-TW" sz="2400" dirty="0">
                <a:ea typeface="微軟正黑體" panose="020B0604030504040204" pitchFamily="34" charset="-120"/>
                <a:cs typeface="Klee One SemiBold" pitchFamily="2" charset="-120"/>
              </a:rPr>
              <a:t>Website of Center for Student Well-being</a:t>
            </a:r>
          </a:p>
        </p:txBody>
      </p:sp>
      <p:sp>
        <p:nvSpPr>
          <p:cNvPr id="4" name="文字方塊 3">
            <a:extLst>
              <a:ext uri="{FF2B5EF4-FFF2-40B4-BE49-F238E27FC236}">
                <a16:creationId xmlns:a16="http://schemas.microsoft.com/office/drawing/2014/main" id="{0E7734AC-1E81-E76D-8826-989314711565}"/>
              </a:ext>
            </a:extLst>
          </p:cNvPr>
          <p:cNvSpPr txBox="1"/>
          <p:nvPr/>
        </p:nvSpPr>
        <p:spPr>
          <a:xfrm>
            <a:off x="943071" y="5515766"/>
            <a:ext cx="11079922" cy="754694"/>
          </a:xfrm>
          <a:prstGeom prst="rect">
            <a:avLst/>
          </a:prstGeom>
          <a:noFill/>
        </p:spPr>
        <p:txBody>
          <a:bodyPr wrap="square" rtlCol="0">
            <a:spAutoFit/>
          </a:bodyPr>
          <a:lstStyle/>
          <a:p>
            <a:pPr algn="ctr">
              <a:lnSpc>
                <a:spcPct val="150000"/>
              </a:lnSpc>
            </a:pPr>
            <a:r>
              <a:rPr lang="en-US" altLang="zh-TW" sz="3200" b="1" dirty="0">
                <a:ea typeface="微軟正黑體" panose="020B0604030504040204" pitchFamily="34" charset="-120"/>
                <a:cs typeface="Klee One SemiBold" pitchFamily="2" charset="-120"/>
              </a:rPr>
              <a:t>Any Question?</a:t>
            </a:r>
          </a:p>
        </p:txBody>
      </p:sp>
      <p:sp>
        <p:nvSpPr>
          <p:cNvPr id="7" name="文字方塊 6">
            <a:extLst>
              <a:ext uri="{FF2B5EF4-FFF2-40B4-BE49-F238E27FC236}">
                <a16:creationId xmlns:a16="http://schemas.microsoft.com/office/drawing/2014/main" id="{ECC4FF18-90FF-E8D7-1F64-FCF0E5C97026}"/>
              </a:ext>
            </a:extLst>
          </p:cNvPr>
          <p:cNvSpPr txBox="1"/>
          <p:nvPr/>
        </p:nvSpPr>
        <p:spPr>
          <a:xfrm>
            <a:off x="6704042" y="4048908"/>
            <a:ext cx="5437157" cy="830997"/>
          </a:xfrm>
          <a:prstGeom prst="rect">
            <a:avLst/>
          </a:prstGeom>
          <a:noFill/>
        </p:spPr>
        <p:txBody>
          <a:bodyPr wrap="square" rtlCol="0">
            <a:spAutoFit/>
          </a:bodyPr>
          <a:lstStyle/>
          <a:p>
            <a:r>
              <a:rPr lang="en-US" altLang="zh-TW" sz="2400" dirty="0">
                <a:ea typeface="微軟正黑體" panose="020B0604030504040204" pitchFamily="34" charset="-120"/>
                <a:cs typeface="Klee One SemiBold" pitchFamily="2" charset="-120"/>
              </a:rPr>
              <a:t>Location of Center for Student Well-being &amp; Student Safety Center</a:t>
            </a:r>
          </a:p>
        </p:txBody>
      </p:sp>
      <p:pic>
        <p:nvPicPr>
          <p:cNvPr id="13" name="圖片 12">
            <a:extLst>
              <a:ext uri="{FF2B5EF4-FFF2-40B4-BE49-F238E27FC236}">
                <a16:creationId xmlns:a16="http://schemas.microsoft.com/office/drawing/2014/main" id="{EC38FE3A-868B-7D4E-4852-937C9E39E4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1" y="1507549"/>
            <a:ext cx="2474257" cy="2474257"/>
          </a:xfrm>
          <a:prstGeom prst="rect">
            <a:avLst/>
          </a:prstGeom>
        </p:spPr>
      </p:pic>
    </p:spTree>
    <p:extLst>
      <p:ext uri="{BB962C8B-B14F-4D97-AF65-F5344CB8AC3E}">
        <p14:creationId xmlns:p14="http://schemas.microsoft.com/office/powerpoint/2010/main" val="2847107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253BDBAE-F45F-49D2-AEE0-98884822DD83}"/>
              </a:ext>
            </a:extLst>
          </p:cNvPr>
          <p:cNvSpPr txBox="1"/>
          <p:nvPr/>
        </p:nvSpPr>
        <p:spPr>
          <a:xfrm>
            <a:off x="1027113" y="467738"/>
            <a:ext cx="8004245" cy="646331"/>
          </a:xfrm>
          <a:prstGeom prst="rect">
            <a:avLst/>
          </a:prstGeom>
          <a:noFill/>
        </p:spPr>
        <p:txBody>
          <a:bodyPr wrap="square" rtlCol="0">
            <a:spAutoFit/>
          </a:bodyPr>
          <a:lstStyle/>
          <a:p>
            <a:r>
              <a:rPr lang="en-US" altLang="zh-TW" sz="3600" b="1" dirty="0">
                <a:solidFill>
                  <a:schemeClr val="accent1"/>
                </a:solidFill>
                <a:ea typeface="Klee One SemiBold" pitchFamily="2" charset="-120"/>
                <a:cs typeface="Klee One SemiBold" pitchFamily="2" charset="-120"/>
              </a:rPr>
              <a:t>Student Safety Center </a:t>
            </a:r>
            <a:r>
              <a:rPr lang="zh-TW" altLang="en-US" sz="3200" b="1" dirty="0">
                <a:solidFill>
                  <a:schemeClr val="accent1"/>
                </a:solidFill>
                <a:latin typeface="Yuanti TC" panose="02010600040101010101" pitchFamily="2" charset="-120"/>
                <a:ea typeface="Yuanti TC" panose="02010600040101010101" pitchFamily="2" charset="-120"/>
                <a:cs typeface="Klee One SemiBold" pitchFamily="2" charset="-120"/>
              </a:rPr>
              <a:t>校安中心</a:t>
            </a:r>
          </a:p>
        </p:txBody>
      </p:sp>
      <p:cxnSp>
        <p:nvCxnSpPr>
          <p:cNvPr id="7" name="Google Shape;138;p6">
            <a:extLst>
              <a:ext uri="{FF2B5EF4-FFF2-40B4-BE49-F238E27FC236}">
                <a16:creationId xmlns:a16="http://schemas.microsoft.com/office/drawing/2014/main" id="{1D220265-8A59-4881-9E69-F0D1D3B043B6}"/>
              </a:ext>
            </a:extLst>
          </p:cNvPr>
          <p:cNvCxnSpPr>
            <a:cxnSpLocks noChangeShapeType="1"/>
          </p:cNvCxnSpPr>
          <p:nvPr/>
        </p:nvCxnSpPr>
        <p:spPr bwMode="auto">
          <a:xfrm>
            <a:off x="1027113" y="1330808"/>
            <a:ext cx="10796079"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8" name="Google Shape;139;p6">
            <a:extLst>
              <a:ext uri="{FF2B5EF4-FFF2-40B4-BE49-F238E27FC236}">
                <a16:creationId xmlns:a16="http://schemas.microsoft.com/office/drawing/2014/main" id="{D2E69327-767B-4ACA-9E16-B99B1F078490}"/>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sp>
        <p:nvSpPr>
          <p:cNvPr id="11" name="object 4">
            <a:extLst>
              <a:ext uri="{FF2B5EF4-FFF2-40B4-BE49-F238E27FC236}">
                <a16:creationId xmlns:a16="http://schemas.microsoft.com/office/drawing/2014/main" id="{C6D9CD69-3A4C-4BB7-A257-ECFC5F37A468}"/>
              </a:ext>
            </a:extLst>
          </p:cNvPr>
          <p:cNvSpPr>
            <a:spLocks noChangeAspect="1" noChangeArrowheads="1"/>
          </p:cNvSpPr>
          <p:nvPr/>
        </p:nvSpPr>
        <p:spPr bwMode="auto">
          <a:xfrm>
            <a:off x="8943467" y="280952"/>
            <a:ext cx="2879725" cy="8556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sp>
        <p:nvSpPr>
          <p:cNvPr id="6" name="內容版面配置區 5">
            <a:extLst>
              <a:ext uri="{FF2B5EF4-FFF2-40B4-BE49-F238E27FC236}">
                <a16:creationId xmlns:a16="http://schemas.microsoft.com/office/drawing/2014/main" id="{C45C8D55-774F-4B98-81BF-F4C7DE22DC62}"/>
              </a:ext>
            </a:extLst>
          </p:cNvPr>
          <p:cNvSpPr>
            <a:spLocks noGrp="1"/>
          </p:cNvSpPr>
          <p:nvPr>
            <p:ph idx="1"/>
          </p:nvPr>
        </p:nvSpPr>
        <p:spPr>
          <a:xfrm>
            <a:off x="1027113" y="1785868"/>
            <a:ext cx="10515600" cy="1845225"/>
          </a:xfrm>
        </p:spPr>
        <p:txBody>
          <a:bodyPr/>
          <a:lstStyle/>
          <a:p>
            <a:r>
              <a:rPr lang="en-US" altLang="zh-TW" dirty="0"/>
              <a:t>Provide immediate interventions to students in emergency</a:t>
            </a:r>
          </a:p>
          <a:p>
            <a:r>
              <a:rPr lang="en-US" altLang="zh-TW" dirty="0"/>
              <a:t>Staff on duty 24 hours a day, 7 days a week</a:t>
            </a:r>
          </a:p>
          <a:p>
            <a:r>
              <a:rPr lang="en-US" altLang="zh-TW" dirty="0"/>
              <a:t>Promote safety education and national defense education</a:t>
            </a:r>
          </a:p>
        </p:txBody>
      </p:sp>
      <p:sp>
        <p:nvSpPr>
          <p:cNvPr id="10" name="矩形: 圓角 9">
            <a:extLst>
              <a:ext uri="{FF2B5EF4-FFF2-40B4-BE49-F238E27FC236}">
                <a16:creationId xmlns:a16="http://schemas.microsoft.com/office/drawing/2014/main" id="{B9A23E4E-0D56-46EB-80B8-3E4B5EEE2DA2}"/>
              </a:ext>
            </a:extLst>
          </p:cNvPr>
          <p:cNvSpPr/>
          <p:nvPr/>
        </p:nvSpPr>
        <p:spPr>
          <a:xfrm>
            <a:off x="1326157" y="4161183"/>
            <a:ext cx="3142919" cy="13660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ltLang="zh-TW" sz="2800" dirty="0"/>
              <a:t>Emergencies that require assistance from school staff</a:t>
            </a:r>
          </a:p>
        </p:txBody>
      </p:sp>
      <p:pic>
        <p:nvPicPr>
          <p:cNvPr id="13" name="圖片 12">
            <a:extLst>
              <a:ext uri="{FF2B5EF4-FFF2-40B4-BE49-F238E27FC236}">
                <a16:creationId xmlns:a16="http://schemas.microsoft.com/office/drawing/2014/main" id="{45514523-B177-408E-BEA8-EB5568D82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119" y="4040285"/>
            <a:ext cx="1486907" cy="1486907"/>
          </a:xfrm>
          <a:prstGeom prst="rect">
            <a:avLst/>
          </a:prstGeom>
        </p:spPr>
      </p:pic>
      <p:sp>
        <p:nvSpPr>
          <p:cNvPr id="14" name="矩形: 圓角 13">
            <a:extLst>
              <a:ext uri="{FF2B5EF4-FFF2-40B4-BE49-F238E27FC236}">
                <a16:creationId xmlns:a16="http://schemas.microsoft.com/office/drawing/2014/main" id="{E193BA7C-83F1-4086-873B-9743E4D8D8C0}"/>
              </a:ext>
            </a:extLst>
          </p:cNvPr>
          <p:cNvSpPr/>
          <p:nvPr/>
        </p:nvSpPr>
        <p:spPr>
          <a:xfrm>
            <a:off x="6554069" y="4161182"/>
            <a:ext cx="2518315" cy="136600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altLang="zh-TW" sz="2800" dirty="0"/>
              <a:t>During non-working hours </a:t>
            </a:r>
          </a:p>
        </p:txBody>
      </p:sp>
      <p:pic>
        <p:nvPicPr>
          <p:cNvPr id="15" name="Picture 2" descr="24-7 free icon">
            <a:extLst>
              <a:ext uri="{FF2B5EF4-FFF2-40B4-BE49-F238E27FC236}">
                <a16:creationId xmlns:a16="http://schemas.microsoft.com/office/drawing/2014/main" id="{B74031E1-CDD7-4C1B-80BD-C55A2CD08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1697" y="3974045"/>
            <a:ext cx="1553146" cy="155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995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253BDBAE-F45F-49D2-AEE0-98884822DD83}"/>
              </a:ext>
            </a:extLst>
          </p:cNvPr>
          <p:cNvSpPr txBox="1"/>
          <p:nvPr/>
        </p:nvSpPr>
        <p:spPr>
          <a:xfrm>
            <a:off x="1027113" y="467738"/>
            <a:ext cx="8004245" cy="646331"/>
          </a:xfrm>
          <a:prstGeom prst="rect">
            <a:avLst/>
          </a:prstGeom>
          <a:noFill/>
        </p:spPr>
        <p:txBody>
          <a:bodyPr wrap="square" rtlCol="0">
            <a:spAutoFit/>
          </a:bodyPr>
          <a:lstStyle/>
          <a:p>
            <a:r>
              <a:rPr lang="en-US" altLang="zh-TW" sz="3600" b="1" dirty="0">
                <a:solidFill>
                  <a:schemeClr val="accent1"/>
                </a:solidFill>
                <a:ea typeface="Klee One SemiBold" pitchFamily="2" charset="-120"/>
                <a:cs typeface="Klee One SemiBold" pitchFamily="2" charset="-120"/>
              </a:rPr>
              <a:t>Center</a:t>
            </a:r>
            <a:r>
              <a:rPr lang="zh-TW" altLang="en-US" sz="3600" b="1" dirty="0">
                <a:solidFill>
                  <a:schemeClr val="accent1"/>
                </a:solidFill>
                <a:ea typeface="Klee One SemiBold" pitchFamily="2" charset="-120"/>
                <a:cs typeface="Klee One SemiBold" pitchFamily="2" charset="-120"/>
              </a:rPr>
              <a:t> </a:t>
            </a:r>
            <a:r>
              <a:rPr lang="en-US" altLang="zh-TW" sz="3600" b="1" dirty="0">
                <a:solidFill>
                  <a:schemeClr val="accent1"/>
                </a:solidFill>
                <a:ea typeface="Klee One SemiBold" pitchFamily="2" charset="-120"/>
                <a:cs typeface="Klee One SemiBold" pitchFamily="2" charset="-120"/>
              </a:rPr>
              <a:t>for </a:t>
            </a:r>
            <a:r>
              <a:rPr lang="en-US" altLang="zh-TW" sz="3600" b="1" dirty="0">
                <a:solidFill>
                  <a:srgbClr val="0070C0"/>
                </a:solidFill>
                <a:ea typeface="Klee One SemiBold" pitchFamily="2" charset="-120"/>
                <a:cs typeface="Klee One SemiBold" pitchFamily="2" charset="-120"/>
              </a:rPr>
              <a:t>Student</a:t>
            </a:r>
            <a:r>
              <a:rPr lang="en-US" altLang="zh-TW" sz="3600" b="1" dirty="0">
                <a:solidFill>
                  <a:schemeClr val="accent1"/>
                </a:solidFill>
                <a:ea typeface="Klee One SemiBold" pitchFamily="2" charset="-120"/>
                <a:cs typeface="Klee One SemiBold" pitchFamily="2" charset="-120"/>
              </a:rPr>
              <a:t> Well-Being </a:t>
            </a:r>
            <a:r>
              <a:rPr lang="zh-TW" altLang="en-US" sz="3200" b="1" dirty="0">
                <a:solidFill>
                  <a:schemeClr val="accent1"/>
                </a:solidFill>
                <a:latin typeface="Yuanti TC" panose="02010600040101010101" pitchFamily="2" charset="-120"/>
                <a:ea typeface="Yuanti TC" panose="02010600040101010101" pitchFamily="2" charset="-120"/>
                <a:cs typeface="Klee One SemiBold" pitchFamily="2" charset="-120"/>
              </a:rPr>
              <a:t>學輔中心</a:t>
            </a:r>
          </a:p>
        </p:txBody>
      </p:sp>
      <p:cxnSp>
        <p:nvCxnSpPr>
          <p:cNvPr id="7" name="Google Shape;138;p6">
            <a:extLst>
              <a:ext uri="{FF2B5EF4-FFF2-40B4-BE49-F238E27FC236}">
                <a16:creationId xmlns:a16="http://schemas.microsoft.com/office/drawing/2014/main" id="{1D220265-8A59-4881-9E69-F0D1D3B043B6}"/>
              </a:ext>
            </a:extLst>
          </p:cNvPr>
          <p:cNvCxnSpPr>
            <a:cxnSpLocks noChangeShapeType="1"/>
          </p:cNvCxnSpPr>
          <p:nvPr/>
        </p:nvCxnSpPr>
        <p:spPr bwMode="auto">
          <a:xfrm>
            <a:off x="1027113" y="1330808"/>
            <a:ext cx="10796079"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8" name="Google Shape;139;p6">
            <a:extLst>
              <a:ext uri="{FF2B5EF4-FFF2-40B4-BE49-F238E27FC236}">
                <a16:creationId xmlns:a16="http://schemas.microsoft.com/office/drawing/2014/main" id="{D2E69327-767B-4ACA-9E16-B99B1F078490}"/>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sp>
        <p:nvSpPr>
          <p:cNvPr id="11" name="object 4">
            <a:extLst>
              <a:ext uri="{FF2B5EF4-FFF2-40B4-BE49-F238E27FC236}">
                <a16:creationId xmlns:a16="http://schemas.microsoft.com/office/drawing/2014/main" id="{C6D9CD69-3A4C-4BB7-A257-ECFC5F37A468}"/>
              </a:ext>
            </a:extLst>
          </p:cNvPr>
          <p:cNvSpPr>
            <a:spLocks noChangeAspect="1" noChangeArrowheads="1"/>
          </p:cNvSpPr>
          <p:nvPr/>
        </p:nvSpPr>
        <p:spPr bwMode="auto">
          <a:xfrm>
            <a:off x="8943467" y="280952"/>
            <a:ext cx="2879725" cy="8556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sp>
        <p:nvSpPr>
          <p:cNvPr id="6" name="內容版面配置區 5">
            <a:extLst>
              <a:ext uri="{FF2B5EF4-FFF2-40B4-BE49-F238E27FC236}">
                <a16:creationId xmlns:a16="http://schemas.microsoft.com/office/drawing/2014/main" id="{C45C8D55-774F-4B98-81BF-F4C7DE22DC62}"/>
              </a:ext>
            </a:extLst>
          </p:cNvPr>
          <p:cNvSpPr>
            <a:spLocks noGrp="1"/>
          </p:cNvSpPr>
          <p:nvPr>
            <p:ph idx="1"/>
          </p:nvPr>
        </p:nvSpPr>
        <p:spPr>
          <a:xfrm>
            <a:off x="1027113" y="1785868"/>
            <a:ext cx="10515600" cy="1845225"/>
          </a:xfrm>
        </p:spPr>
        <p:txBody>
          <a:bodyPr/>
          <a:lstStyle/>
          <a:p>
            <a:r>
              <a:rPr lang="en-US" altLang="zh-TW" dirty="0"/>
              <a:t>Founded in Feb. 2021</a:t>
            </a:r>
          </a:p>
          <a:p>
            <a:r>
              <a:rPr lang="en-US" altLang="zh-TW" dirty="0"/>
              <a:t>Consists of </a:t>
            </a:r>
            <a:r>
              <a:rPr lang="en-US" altLang="zh-TW" b="1" dirty="0">
                <a:solidFill>
                  <a:schemeClr val="accent1"/>
                </a:solidFill>
                <a:ea typeface="微軟正黑體" panose="020B0604030504040204" pitchFamily="34" charset="-120"/>
              </a:rPr>
              <a:t>1 Director, 1 Counselor, and 6 Consulting Specialists </a:t>
            </a:r>
            <a:r>
              <a:rPr lang="en-US" altLang="zh-TW" dirty="0">
                <a:ea typeface="微軟正黑體" panose="020B0604030504040204" pitchFamily="34" charset="-120"/>
              </a:rPr>
              <a:t>stationed in 8 colleges, including:</a:t>
            </a:r>
          </a:p>
          <a:p>
            <a:endParaRPr lang="en-US" altLang="zh-TW" dirty="0"/>
          </a:p>
        </p:txBody>
      </p:sp>
      <p:grpSp>
        <p:nvGrpSpPr>
          <p:cNvPr id="23" name="群組 22">
            <a:extLst>
              <a:ext uri="{FF2B5EF4-FFF2-40B4-BE49-F238E27FC236}">
                <a16:creationId xmlns:a16="http://schemas.microsoft.com/office/drawing/2014/main" id="{4104E82A-0447-4F2A-B252-BF0794842C82}"/>
              </a:ext>
            </a:extLst>
          </p:cNvPr>
          <p:cNvGrpSpPr/>
          <p:nvPr/>
        </p:nvGrpSpPr>
        <p:grpSpPr>
          <a:xfrm>
            <a:off x="1339469" y="3352312"/>
            <a:ext cx="9854888" cy="3385324"/>
            <a:chOff x="1339469" y="3352312"/>
            <a:chExt cx="9854888" cy="3385324"/>
          </a:xfrm>
        </p:grpSpPr>
        <p:grpSp>
          <p:nvGrpSpPr>
            <p:cNvPr id="5" name="群組 4">
              <a:extLst>
                <a:ext uri="{FF2B5EF4-FFF2-40B4-BE49-F238E27FC236}">
                  <a16:creationId xmlns:a16="http://schemas.microsoft.com/office/drawing/2014/main" id="{FC73721E-DB0A-4EEB-9A40-044AD3CDB74B}"/>
                </a:ext>
              </a:extLst>
            </p:cNvPr>
            <p:cNvGrpSpPr/>
            <p:nvPr/>
          </p:nvGrpSpPr>
          <p:grpSpPr>
            <a:xfrm>
              <a:off x="1339469" y="3352313"/>
              <a:ext cx="1757917" cy="1692000"/>
              <a:chOff x="1339469" y="3352313"/>
              <a:chExt cx="1757917" cy="1692000"/>
            </a:xfrm>
          </p:grpSpPr>
          <p:pic>
            <p:nvPicPr>
              <p:cNvPr id="1026" name="Picture 2" descr="文學院- 學術單位- 國立臺灣大學">
                <a:extLst>
                  <a:ext uri="{FF2B5EF4-FFF2-40B4-BE49-F238E27FC236}">
                    <a16:creationId xmlns:a16="http://schemas.microsoft.com/office/drawing/2014/main" id="{4B1BEFD1-CCC2-453A-BAF5-A9413C2FFE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67" r="16667"/>
              <a:stretch/>
            </p:blipFill>
            <p:spPr bwMode="auto">
              <a:xfrm>
                <a:off x="1372428" y="3352313"/>
                <a:ext cx="1692000" cy="1692000"/>
              </a:xfrm>
              <a:prstGeom prst="teardrop">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44A4D579-A42E-47AC-85CC-DCE87D29DA42}"/>
                  </a:ext>
                </a:extLst>
              </p:cNvPr>
              <p:cNvSpPr txBox="1"/>
              <p:nvPr/>
            </p:nvSpPr>
            <p:spPr>
              <a:xfrm>
                <a:off x="1339469" y="3921872"/>
                <a:ext cx="1757917" cy="492443"/>
              </a:xfrm>
              <a:prstGeom prst="rect">
                <a:avLst/>
              </a:prstGeom>
              <a:noFill/>
            </p:spPr>
            <p:txBody>
              <a:bodyPr wrap="none" rtlCol="0">
                <a:spAutoFit/>
              </a:bodyPr>
              <a:lstStyle/>
              <a:p>
                <a:pPr algn="ctr"/>
                <a:r>
                  <a:rPr lang="en-US" altLang="zh-TW" sz="2600" b="1" dirty="0">
                    <a:solidFill>
                      <a:schemeClr val="bg1"/>
                    </a:solidFill>
                    <a:effectLst>
                      <a:outerShdw blurRad="38100" dist="38100" dir="2700000" algn="tl">
                        <a:srgbClr val="000000">
                          <a:alpha val="43137"/>
                        </a:srgbClr>
                      </a:outerShdw>
                    </a:effectLst>
                  </a:rPr>
                  <a:t>Liberal Arts</a:t>
                </a:r>
                <a:endParaRPr lang="zh-TW" altLang="en-US" sz="2600" b="1" dirty="0">
                  <a:solidFill>
                    <a:schemeClr val="bg1"/>
                  </a:solidFill>
                  <a:effectLst>
                    <a:outerShdw blurRad="38100" dist="38100" dir="2700000" algn="tl">
                      <a:srgbClr val="000000">
                        <a:alpha val="43137"/>
                      </a:srgbClr>
                    </a:outerShdw>
                  </a:effectLst>
                </a:endParaRPr>
              </a:p>
            </p:txBody>
          </p:sp>
        </p:grpSp>
        <p:grpSp>
          <p:nvGrpSpPr>
            <p:cNvPr id="4" name="群組 3">
              <a:extLst>
                <a:ext uri="{FF2B5EF4-FFF2-40B4-BE49-F238E27FC236}">
                  <a16:creationId xmlns:a16="http://schemas.microsoft.com/office/drawing/2014/main" id="{8DA821C8-C325-429C-A1B8-CB68AF28A6B6}"/>
                </a:ext>
              </a:extLst>
            </p:cNvPr>
            <p:cNvGrpSpPr/>
            <p:nvPr/>
          </p:nvGrpSpPr>
          <p:grpSpPr>
            <a:xfrm>
              <a:off x="7095157" y="5045636"/>
              <a:ext cx="1692000" cy="1692000"/>
              <a:chOff x="2606017" y="4918758"/>
              <a:chExt cx="1692000" cy="1692000"/>
            </a:xfrm>
          </p:grpSpPr>
          <p:pic>
            <p:nvPicPr>
              <p:cNvPr id="1028" name="Picture 4" descr="理學院- 學術單位- 國立臺灣大學">
                <a:extLst>
                  <a:ext uri="{FF2B5EF4-FFF2-40B4-BE49-F238E27FC236}">
                    <a16:creationId xmlns:a16="http://schemas.microsoft.com/office/drawing/2014/main" id="{EF4E7BD6-B3C1-45F5-8C0F-27E0BEB5C6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67" r="16667"/>
              <a:stretch/>
            </p:blipFill>
            <p:spPr bwMode="auto">
              <a:xfrm>
                <a:off x="2606017" y="4918758"/>
                <a:ext cx="1692000" cy="1692000"/>
              </a:xfrm>
              <a:prstGeom prst="teardrop">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26E56654-4739-440D-BE0A-520AEED8995F}"/>
                  </a:ext>
                </a:extLst>
              </p:cNvPr>
              <p:cNvSpPr txBox="1"/>
              <p:nvPr/>
            </p:nvSpPr>
            <p:spPr>
              <a:xfrm>
                <a:off x="2842715" y="5518536"/>
                <a:ext cx="1218603" cy="492443"/>
              </a:xfrm>
              <a:prstGeom prst="rect">
                <a:avLst/>
              </a:prstGeom>
              <a:noFill/>
            </p:spPr>
            <p:txBody>
              <a:bodyPr wrap="none" rtlCol="0">
                <a:spAutoFit/>
              </a:bodyPr>
              <a:lstStyle/>
              <a:p>
                <a:pPr algn="ctr"/>
                <a:r>
                  <a:rPr lang="en-US" altLang="zh-TW" sz="2600" b="1" dirty="0">
                    <a:solidFill>
                      <a:schemeClr val="bg1"/>
                    </a:solidFill>
                    <a:effectLst>
                      <a:outerShdw blurRad="38100" dist="38100" dir="2700000" algn="tl">
                        <a:srgbClr val="000000">
                          <a:alpha val="43137"/>
                        </a:srgbClr>
                      </a:outerShdw>
                    </a:effectLst>
                  </a:rPr>
                  <a:t>Science</a:t>
                </a:r>
                <a:endParaRPr lang="zh-TW" altLang="en-US" sz="2600" b="1" dirty="0">
                  <a:solidFill>
                    <a:schemeClr val="bg1"/>
                  </a:solidFill>
                  <a:effectLst>
                    <a:outerShdw blurRad="38100" dist="38100" dir="2700000" algn="tl">
                      <a:srgbClr val="000000">
                        <a:alpha val="43137"/>
                      </a:srgbClr>
                    </a:outerShdw>
                  </a:effectLst>
                </a:endParaRPr>
              </a:p>
            </p:txBody>
          </p:sp>
        </p:grpSp>
        <p:grpSp>
          <p:nvGrpSpPr>
            <p:cNvPr id="12" name="群組 11">
              <a:extLst>
                <a:ext uri="{FF2B5EF4-FFF2-40B4-BE49-F238E27FC236}">
                  <a16:creationId xmlns:a16="http://schemas.microsoft.com/office/drawing/2014/main" id="{FAE0137A-BCB2-408B-919E-D11B0E2D665B}"/>
                </a:ext>
              </a:extLst>
            </p:cNvPr>
            <p:cNvGrpSpPr/>
            <p:nvPr/>
          </p:nvGrpSpPr>
          <p:grpSpPr>
            <a:xfrm>
              <a:off x="3779628" y="3352313"/>
              <a:ext cx="1692000" cy="1692000"/>
              <a:chOff x="4183235" y="3322093"/>
              <a:chExt cx="1692000" cy="1692000"/>
            </a:xfrm>
          </p:grpSpPr>
          <p:pic>
            <p:nvPicPr>
              <p:cNvPr id="1030" name="Picture 6" descr="社會科學院- 學術單位- 國立臺灣大學">
                <a:extLst>
                  <a:ext uri="{FF2B5EF4-FFF2-40B4-BE49-F238E27FC236}">
                    <a16:creationId xmlns:a16="http://schemas.microsoft.com/office/drawing/2014/main" id="{BE16B4E6-A9CE-4E79-A47E-C89415D15F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67" r="16667"/>
              <a:stretch/>
            </p:blipFill>
            <p:spPr bwMode="auto">
              <a:xfrm>
                <a:off x="4183235" y="3322093"/>
                <a:ext cx="1692000" cy="1692000"/>
              </a:xfrm>
              <a:prstGeom prst="teardrop">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19FF2C85-C9B0-4705-8066-6F9E2FD1687C}"/>
                  </a:ext>
                </a:extLst>
              </p:cNvPr>
              <p:cNvSpPr txBox="1"/>
              <p:nvPr/>
            </p:nvSpPr>
            <p:spPr>
              <a:xfrm>
                <a:off x="4419933" y="3721817"/>
                <a:ext cx="1218603" cy="892552"/>
              </a:xfrm>
              <a:prstGeom prst="rect">
                <a:avLst/>
              </a:prstGeom>
              <a:noFill/>
            </p:spPr>
            <p:txBody>
              <a:bodyPr wrap="none" rtlCol="0">
                <a:spAutoFit/>
              </a:bodyPr>
              <a:lstStyle/>
              <a:p>
                <a:pPr algn="ctr"/>
                <a:r>
                  <a:rPr lang="en-US" altLang="zh-TW" sz="2600" b="1" dirty="0">
                    <a:solidFill>
                      <a:schemeClr val="bg1"/>
                    </a:solidFill>
                    <a:effectLst>
                      <a:outerShdw blurRad="38100" dist="38100" dir="2700000" algn="tl">
                        <a:srgbClr val="000000">
                          <a:alpha val="43137"/>
                        </a:srgbClr>
                      </a:outerShdw>
                    </a:effectLst>
                  </a:rPr>
                  <a:t>Social </a:t>
                </a:r>
              </a:p>
              <a:p>
                <a:pPr algn="ctr"/>
                <a:r>
                  <a:rPr lang="en-US" altLang="zh-TW" sz="2600" b="1" dirty="0">
                    <a:solidFill>
                      <a:schemeClr val="bg1"/>
                    </a:solidFill>
                    <a:effectLst>
                      <a:outerShdw blurRad="38100" dist="38100" dir="2700000" algn="tl">
                        <a:srgbClr val="000000">
                          <a:alpha val="43137"/>
                        </a:srgbClr>
                      </a:outerShdw>
                    </a:effectLst>
                  </a:rPr>
                  <a:t>Science</a:t>
                </a:r>
                <a:endParaRPr lang="zh-TW" altLang="en-US" sz="2600" b="1" dirty="0">
                  <a:solidFill>
                    <a:schemeClr val="bg1"/>
                  </a:solidFill>
                  <a:effectLst>
                    <a:outerShdw blurRad="38100" dist="38100" dir="2700000" algn="tl">
                      <a:srgbClr val="000000">
                        <a:alpha val="43137"/>
                      </a:srgbClr>
                    </a:outerShdw>
                  </a:effectLst>
                </a:endParaRPr>
              </a:p>
            </p:txBody>
          </p:sp>
        </p:grpSp>
        <p:grpSp>
          <p:nvGrpSpPr>
            <p:cNvPr id="3" name="群組 2">
              <a:extLst>
                <a:ext uri="{FF2B5EF4-FFF2-40B4-BE49-F238E27FC236}">
                  <a16:creationId xmlns:a16="http://schemas.microsoft.com/office/drawing/2014/main" id="{54D36C75-552B-40CD-B48A-DC7004395DCF}"/>
                </a:ext>
              </a:extLst>
            </p:cNvPr>
            <p:cNvGrpSpPr/>
            <p:nvPr/>
          </p:nvGrpSpPr>
          <p:grpSpPr>
            <a:xfrm>
              <a:off x="6147143" y="3352313"/>
              <a:ext cx="1692000" cy="1692000"/>
              <a:chOff x="5531606" y="4918757"/>
              <a:chExt cx="1692000" cy="1692000"/>
            </a:xfrm>
          </p:grpSpPr>
          <p:pic>
            <p:nvPicPr>
              <p:cNvPr id="1032" name="Picture 8" descr="法律學院- 學術單位- 國立臺灣大學">
                <a:extLst>
                  <a:ext uri="{FF2B5EF4-FFF2-40B4-BE49-F238E27FC236}">
                    <a16:creationId xmlns:a16="http://schemas.microsoft.com/office/drawing/2014/main" id="{15EA0F56-58D0-431B-ABF5-88FF6B5338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67" r="16667"/>
              <a:stretch/>
            </p:blipFill>
            <p:spPr bwMode="auto">
              <a:xfrm>
                <a:off x="5531606" y="4918757"/>
                <a:ext cx="1692000" cy="1692000"/>
              </a:xfrm>
              <a:prstGeom prst="teardrop">
                <a:avLst/>
              </a:prstGeom>
              <a:noFill/>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4FFE93D1-4B18-4736-8CC4-DD9181460533}"/>
                  </a:ext>
                </a:extLst>
              </p:cNvPr>
              <p:cNvSpPr txBox="1"/>
              <p:nvPr/>
            </p:nvSpPr>
            <p:spPr>
              <a:xfrm>
                <a:off x="6009267" y="5518535"/>
                <a:ext cx="736677" cy="492443"/>
              </a:xfrm>
              <a:prstGeom prst="rect">
                <a:avLst/>
              </a:prstGeom>
              <a:noFill/>
            </p:spPr>
            <p:txBody>
              <a:bodyPr wrap="none" rtlCol="0">
                <a:spAutoFit/>
              </a:bodyPr>
              <a:lstStyle/>
              <a:p>
                <a:pPr algn="ctr"/>
                <a:r>
                  <a:rPr lang="en-US" altLang="zh-TW" sz="2600" b="1" dirty="0">
                    <a:solidFill>
                      <a:schemeClr val="bg1"/>
                    </a:solidFill>
                    <a:effectLst>
                      <a:outerShdw blurRad="38100" dist="38100" dir="2700000" algn="tl">
                        <a:srgbClr val="000000">
                          <a:alpha val="43137"/>
                        </a:srgbClr>
                      </a:outerShdw>
                    </a:effectLst>
                  </a:rPr>
                  <a:t>Law</a:t>
                </a:r>
                <a:endParaRPr lang="zh-TW" altLang="en-US" sz="2600" b="1" dirty="0">
                  <a:solidFill>
                    <a:schemeClr val="bg1"/>
                  </a:solidFill>
                  <a:effectLst>
                    <a:outerShdw blurRad="38100" dist="38100" dir="2700000" algn="tl">
                      <a:srgbClr val="000000">
                        <a:alpha val="43137"/>
                      </a:srgbClr>
                    </a:outerShdw>
                  </a:effectLst>
                </a:endParaRPr>
              </a:p>
            </p:txBody>
          </p:sp>
        </p:grpSp>
        <p:grpSp>
          <p:nvGrpSpPr>
            <p:cNvPr id="20" name="群組 19">
              <a:extLst>
                <a:ext uri="{FF2B5EF4-FFF2-40B4-BE49-F238E27FC236}">
                  <a16:creationId xmlns:a16="http://schemas.microsoft.com/office/drawing/2014/main" id="{F290F4E0-E47F-47B0-8C6E-D8A5A13F088D}"/>
                </a:ext>
              </a:extLst>
            </p:cNvPr>
            <p:cNvGrpSpPr/>
            <p:nvPr/>
          </p:nvGrpSpPr>
          <p:grpSpPr>
            <a:xfrm>
              <a:off x="8515486" y="3352312"/>
              <a:ext cx="1692000" cy="1692000"/>
              <a:chOff x="6237900" y="3295037"/>
              <a:chExt cx="1692000" cy="1692000"/>
            </a:xfrm>
          </p:grpSpPr>
          <p:pic>
            <p:nvPicPr>
              <p:cNvPr id="1036" name="Picture 12" descr="生物資源暨農學院- 學術單位- 國立臺灣大學">
                <a:extLst>
                  <a:ext uri="{FF2B5EF4-FFF2-40B4-BE49-F238E27FC236}">
                    <a16:creationId xmlns:a16="http://schemas.microsoft.com/office/drawing/2014/main" id="{4068EF9D-0898-4CB4-A594-33105A75603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667" r="16667"/>
              <a:stretch/>
            </p:blipFill>
            <p:spPr bwMode="auto">
              <a:xfrm>
                <a:off x="6237900" y="3295037"/>
                <a:ext cx="1692000" cy="1692000"/>
              </a:xfrm>
              <a:prstGeom prst="teardrop">
                <a:avLst/>
              </a:prstGeom>
              <a:noFill/>
              <a:extLst>
                <a:ext uri="{909E8E84-426E-40DD-AFC4-6F175D3DCCD1}">
                  <a14:hiddenFill xmlns:a14="http://schemas.microsoft.com/office/drawing/2010/main">
                    <a:solidFill>
                      <a:srgbClr val="FFFFFF"/>
                    </a:solidFill>
                  </a14:hiddenFill>
                </a:ext>
              </a:extLst>
            </p:spPr>
          </p:pic>
          <p:sp>
            <p:nvSpPr>
              <p:cNvPr id="25" name="文字方塊 24">
                <a:extLst>
                  <a:ext uri="{FF2B5EF4-FFF2-40B4-BE49-F238E27FC236}">
                    <a16:creationId xmlns:a16="http://schemas.microsoft.com/office/drawing/2014/main" id="{47BFD9AA-A946-422A-A540-A267B8ED77C5}"/>
                  </a:ext>
                </a:extLst>
              </p:cNvPr>
              <p:cNvSpPr txBox="1"/>
              <p:nvPr/>
            </p:nvSpPr>
            <p:spPr>
              <a:xfrm>
                <a:off x="6267875" y="3787094"/>
                <a:ext cx="1632050" cy="707886"/>
              </a:xfrm>
              <a:prstGeom prst="rect">
                <a:avLst/>
              </a:prstGeom>
              <a:noFill/>
            </p:spPr>
            <p:txBody>
              <a:bodyPr wrap="none" rtlCol="0">
                <a:spAutoFit/>
              </a:bodyPr>
              <a:lstStyle/>
              <a:p>
                <a:pPr algn="ctr"/>
                <a:r>
                  <a:rPr lang="en-US" altLang="zh-TW" sz="2000" b="1" dirty="0">
                    <a:solidFill>
                      <a:schemeClr val="bg1"/>
                    </a:solidFill>
                    <a:effectLst>
                      <a:outerShdw blurRad="38100" dist="38100" dir="2700000" algn="tl">
                        <a:srgbClr val="000000">
                          <a:alpha val="43137"/>
                        </a:srgbClr>
                      </a:outerShdw>
                    </a:effectLst>
                  </a:rPr>
                  <a:t>Bio-resources</a:t>
                </a:r>
                <a:br>
                  <a:rPr lang="en-US" altLang="zh-TW" sz="2000" b="1" dirty="0">
                    <a:solidFill>
                      <a:schemeClr val="bg1"/>
                    </a:solidFill>
                    <a:effectLst>
                      <a:outerShdw blurRad="38100" dist="38100" dir="2700000" algn="tl">
                        <a:srgbClr val="000000">
                          <a:alpha val="43137"/>
                        </a:srgbClr>
                      </a:outerShdw>
                    </a:effectLst>
                  </a:rPr>
                </a:br>
                <a:r>
                  <a:rPr lang="en-US" altLang="zh-TW" sz="2000" b="1" dirty="0">
                    <a:solidFill>
                      <a:schemeClr val="bg1"/>
                    </a:solidFill>
                    <a:effectLst>
                      <a:outerShdw blurRad="38100" dist="38100" dir="2700000" algn="tl">
                        <a:srgbClr val="000000">
                          <a:alpha val="43137"/>
                        </a:srgbClr>
                      </a:outerShdw>
                    </a:effectLst>
                  </a:rPr>
                  <a:t>&amp; Agriculture</a:t>
                </a:r>
                <a:endParaRPr lang="zh-TW" altLang="en-US" sz="2000" b="1" dirty="0">
                  <a:solidFill>
                    <a:schemeClr val="bg1"/>
                  </a:solidFill>
                  <a:effectLst>
                    <a:outerShdw blurRad="38100" dist="38100" dir="2700000" algn="tl">
                      <a:srgbClr val="000000">
                        <a:alpha val="43137"/>
                      </a:srgbClr>
                    </a:outerShdw>
                  </a:effectLst>
                </a:endParaRPr>
              </a:p>
            </p:txBody>
          </p:sp>
        </p:grpSp>
        <p:grpSp>
          <p:nvGrpSpPr>
            <p:cNvPr id="18" name="群組 17">
              <a:extLst>
                <a:ext uri="{FF2B5EF4-FFF2-40B4-BE49-F238E27FC236}">
                  <a16:creationId xmlns:a16="http://schemas.microsoft.com/office/drawing/2014/main" id="{908EDADC-E2BB-4B04-881F-0CF90001CD10}"/>
                </a:ext>
              </a:extLst>
            </p:cNvPr>
            <p:cNvGrpSpPr/>
            <p:nvPr/>
          </p:nvGrpSpPr>
          <p:grpSpPr>
            <a:xfrm>
              <a:off x="2320442" y="5018408"/>
              <a:ext cx="1692000" cy="1692000"/>
              <a:chOff x="7125061" y="4894447"/>
              <a:chExt cx="1692000" cy="1692000"/>
            </a:xfrm>
          </p:grpSpPr>
          <p:pic>
            <p:nvPicPr>
              <p:cNvPr id="1038" name="Picture 14" descr="國立臺灣大學生命科學院-本院概況與組織架構">
                <a:extLst>
                  <a:ext uri="{FF2B5EF4-FFF2-40B4-BE49-F238E27FC236}">
                    <a16:creationId xmlns:a16="http://schemas.microsoft.com/office/drawing/2014/main" id="{728DEB56-32BA-480A-92A6-E71FD0DCE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461" r="12461"/>
              <a:stretch/>
            </p:blipFill>
            <p:spPr bwMode="auto">
              <a:xfrm>
                <a:off x="7125061" y="4894447"/>
                <a:ext cx="1692000" cy="1692000"/>
              </a:xfrm>
              <a:prstGeom prst="teardrop">
                <a:avLst/>
              </a:prstGeom>
              <a:noFill/>
              <a:extLst>
                <a:ext uri="{909E8E84-426E-40DD-AFC4-6F175D3DCCD1}">
                  <a14:hiddenFill xmlns:a14="http://schemas.microsoft.com/office/drawing/2010/main">
                    <a:solidFill>
                      <a:srgbClr val="FFFFFF"/>
                    </a:solidFill>
                  </a14:hiddenFill>
                </a:ext>
              </a:extLst>
            </p:spPr>
          </p:pic>
          <p:sp>
            <p:nvSpPr>
              <p:cNvPr id="27" name="文字方塊 26">
                <a:extLst>
                  <a:ext uri="{FF2B5EF4-FFF2-40B4-BE49-F238E27FC236}">
                    <a16:creationId xmlns:a16="http://schemas.microsoft.com/office/drawing/2014/main" id="{7EBAE131-2076-4DF9-A923-ACF963EC4BAB}"/>
                  </a:ext>
                </a:extLst>
              </p:cNvPr>
              <p:cNvSpPr txBox="1"/>
              <p:nvPr/>
            </p:nvSpPr>
            <p:spPr>
              <a:xfrm>
                <a:off x="7361759" y="5294171"/>
                <a:ext cx="1218603" cy="892552"/>
              </a:xfrm>
              <a:prstGeom prst="rect">
                <a:avLst/>
              </a:prstGeom>
              <a:noFill/>
            </p:spPr>
            <p:txBody>
              <a:bodyPr wrap="none" rtlCol="0">
                <a:spAutoFit/>
              </a:bodyPr>
              <a:lstStyle/>
              <a:p>
                <a:pPr algn="ctr"/>
                <a:r>
                  <a:rPr lang="en-US" altLang="zh-TW" sz="2600" b="1" dirty="0">
                    <a:solidFill>
                      <a:schemeClr val="bg1"/>
                    </a:solidFill>
                    <a:effectLst>
                      <a:outerShdw blurRad="38100" dist="38100" dir="2700000" algn="tl">
                        <a:srgbClr val="000000">
                          <a:alpha val="43137"/>
                        </a:srgbClr>
                      </a:outerShdw>
                    </a:effectLst>
                  </a:rPr>
                  <a:t>Life </a:t>
                </a:r>
              </a:p>
              <a:p>
                <a:pPr algn="ctr"/>
                <a:r>
                  <a:rPr lang="en-US" altLang="zh-TW" sz="2600" b="1" dirty="0">
                    <a:solidFill>
                      <a:schemeClr val="bg1"/>
                    </a:solidFill>
                    <a:effectLst>
                      <a:outerShdw blurRad="38100" dist="38100" dir="2700000" algn="tl">
                        <a:srgbClr val="000000">
                          <a:alpha val="43137"/>
                        </a:srgbClr>
                      </a:outerShdw>
                    </a:effectLst>
                  </a:rPr>
                  <a:t>Science</a:t>
                </a:r>
                <a:endParaRPr lang="zh-TW" altLang="en-US" sz="2600" b="1" dirty="0">
                  <a:solidFill>
                    <a:schemeClr val="bg1"/>
                  </a:solidFill>
                  <a:effectLst>
                    <a:outerShdw blurRad="38100" dist="38100" dir="2700000" algn="tl">
                      <a:srgbClr val="000000">
                        <a:alpha val="43137"/>
                      </a:srgbClr>
                    </a:outerShdw>
                  </a:effectLst>
                </a:endParaRPr>
              </a:p>
            </p:txBody>
          </p:sp>
        </p:grpSp>
        <p:grpSp>
          <p:nvGrpSpPr>
            <p:cNvPr id="21" name="群組 20">
              <a:extLst>
                <a:ext uri="{FF2B5EF4-FFF2-40B4-BE49-F238E27FC236}">
                  <a16:creationId xmlns:a16="http://schemas.microsoft.com/office/drawing/2014/main" id="{3444286A-5BDB-4753-B556-874993C34754}"/>
                </a:ext>
              </a:extLst>
            </p:cNvPr>
            <p:cNvGrpSpPr/>
            <p:nvPr/>
          </p:nvGrpSpPr>
          <p:grpSpPr>
            <a:xfrm>
              <a:off x="4625209" y="5018408"/>
              <a:ext cx="1896865" cy="1692000"/>
              <a:chOff x="8755789" y="3322093"/>
              <a:chExt cx="1896865" cy="1692000"/>
            </a:xfrm>
          </p:grpSpPr>
          <p:pic>
            <p:nvPicPr>
              <p:cNvPr id="1040" name="Picture 16" descr="管理學院- 學術單位- 國立臺灣大學">
                <a:extLst>
                  <a:ext uri="{FF2B5EF4-FFF2-40B4-BE49-F238E27FC236}">
                    <a16:creationId xmlns:a16="http://schemas.microsoft.com/office/drawing/2014/main" id="{C94241DC-B2C2-4888-8575-A00A332C45B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667" r="16667"/>
              <a:stretch/>
            </p:blipFill>
            <p:spPr bwMode="auto">
              <a:xfrm>
                <a:off x="8858222" y="3322093"/>
                <a:ext cx="1692000" cy="1692000"/>
              </a:xfrm>
              <a:prstGeom prst="teardrop">
                <a:avLst/>
              </a:prstGeom>
              <a:noFill/>
              <a:extLst>
                <a:ext uri="{909E8E84-426E-40DD-AFC4-6F175D3DCCD1}">
                  <a14:hiddenFill xmlns:a14="http://schemas.microsoft.com/office/drawing/2010/main">
                    <a:solidFill>
                      <a:srgbClr val="FFFFFF"/>
                    </a:solidFill>
                  </a14:hiddenFill>
                </a:ext>
              </a:extLst>
            </p:spPr>
          </p:pic>
          <p:sp>
            <p:nvSpPr>
              <p:cNvPr id="30" name="文字方塊 29">
                <a:extLst>
                  <a:ext uri="{FF2B5EF4-FFF2-40B4-BE49-F238E27FC236}">
                    <a16:creationId xmlns:a16="http://schemas.microsoft.com/office/drawing/2014/main" id="{4065DF95-6692-41A4-96CC-D5CB0EBCB74B}"/>
                  </a:ext>
                </a:extLst>
              </p:cNvPr>
              <p:cNvSpPr txBox="1"/>
              <p:nvPr/>
            </p:nvSpPr>
            <p:spPr>
              <a:xfrm>
                <a:off x="8755789" y="3910204"/>
                <a:ext cx="1896865" cy="461665"/>
              </a:xfrm>
              <a:prstGeom prst="rect">
                <a:avLst/>
              </a:prstGeom>
              <a:noFill/>
            </p:spPr>
            <p:txBody>
              <a:bodyPr wrap="none" rtlCol="0">
                <a:spAutoFit/>
              </a:bodyPr>
              <a:lstStyle/>
              <a:p>
                <a:pPr algn="ctr"/>
                <a:r>
                  <a:rPr lang="en-US" altLang="zh-TW" sz="2400" b="1" dirty="0">
                    <a:solidFill>
                      <a:schemeClr val="bg1"/>
                    </a:solidFill>
                    <a:effectLst>
                      <a:outerShdw blurRad="38100" dist="38100" dir="2700000" algn="tl">
                        <a:srgbClr val="000000">
                          <a:alpha val="43137"/>
                        </a:srgbClr>
                      </a:outerShdw>
                    </a:effectLst>
                  </a:rPr>
                  <a:t>Management</a:t>
                </a:r>
                <a:endParaRPr lang="zh-TW" altLang="en-US" sz="2400" b="1" dirty="0">
                  <a:solidFill>
                    <a:schemeClr val="bg1"/>
                  </a:solidFill>
                  <a:effectLst>
                    <a:outerShdw blurRad="38100" dist="38100" dir="2700000" algn="tl">
                      <a:srgbClr val="000000">
                        <a:alpha val="43137"/>
                      </a:srgbClr>
                    </a:outerShdw>
                  </a:effectLst>
                </a:endParaRPr>
              </a:p>
            </p:txBody>
          </p:sp>
        </p:grpSp>
        <p:grpSp>
          <p:nvGrpSpPr>
            <p:cNvPr id="22" name="群組 21">
              <a:extLst>
                <a:ext uri="{FF2B5EF4-FFF2-40B4-BE49-F238E27FC236}">
                  <a16:creationId xmlns:a16="http://schemas.microsoft.com/office/drawing/2014/main" id="{2E6FF72A-3A51-4448-98F3-D489EF1C8B59}"/>
                </a:ext>
              </a:extLst>
            </p:cNvPr>
            <p:cNvGrpSpPr/>
            <p:nvPr/>
          </p:nvGrpSpPr>
          <p:grpSpPr>
            <a:xfrm>
              <a:off x="9502357" y="5045636"/>
              <a:ext cx="1692000" cy="1692000"/>
              <a:chOff x="9878430" y="4918305"/>
              <a:chExt cx="1692000" cy="1692000"/>
            </a:xfrm>
          </p:grpSpPr>
          <p:pic>
            <p:nvPicPr>
              <p:cNvPr id="1042" name="Picture 18" descr="電機資訊學院- 學術單位- 國立臺灣大學">
                <a:extLst>
                  <a:ext uri="{FF2B5EF4-FFF2-40B4-BE49-F238E27FC236}">
                    <a16:creationId xmlns:a16="http://schemas.microsoft.com/office/drawing/2014/main" id="{2DDBBDD4-AE78-4810-AC25-DDD8328407E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667" r="16667"/>
              <a:stretch/>
            </p:blipFill>
            <p:spPr bwMode="auto">
              <a:xfrm>
                <a:off x="9878430" y="4918305"/>
                <a:ext cx="1692000" cy="1692000"/>
              </a:xfrm>
              <a:prstGeom prst="teardrop">
                <a:avLst/>
              </a:prstGeom>
              <a:noFill/>
              <a:extLst>
                <a:ext uri="{909E8E84-426E-40DD-AFC4-6F175D3DCCD1}">
                  <a14:hiddenFill xmlns:a14="http://schemas.microsoft.com/office/drawing/2010/main">
                    <a:solidFill>
                      <a:srgbClr val="FFFFFF"/>
                    </a:solidFill>
                  </a14:hiddenFill>
                </a:ext>
              </a:extLst>
            </p:spPr>
          </p:pic>
          <p:sp>
            <p:nvSpPr>
              <p:cNvPr id="32" name="文字方塊 31">
                <a:extLst>
                  <a:ext uri="{FF2B5EF4-FFF2-40B4-BE49-F238E27FC236}">
                    <a16:creationId xmlns:a16="http://schemas.microsoft.com/office/drawing/2014/main" id="{5011D4D6-33C4-4B6A-9431-AACB15862EE7}"/>
                  </a:ext>
                </a:extLst>
              </p:cNvPr>
              <p:cNvSpPr txBox="1"/>
              <p:nvPr/>
            </p:nvSpPr>
            <p:spPr>
              <a:xfrm>
                <a:off x="9980444" y="5102585"/>
                <a:ext cx="1487972" cy="1323439"/>
              </a:xfrm>
              <a:prstGeom prst="rect">
                <a:avLst/>
              </a:prstGeom>
              <a:noFill/>
            </p:spPr>
            <p:txBody>
              <a:bodyPr wrap="none" rtlCol="0">
                <a:spAutoFit/>
              </a:bodyPr>
              <a:lstStyle/>
              <a:p>
                <a:pPr algn="ctr"/>
                <a:r>
                  <a:rPr lang="en" altLang="zh-TW" sz="2000" b="1" dirty="0">
                    <a:solidFill>
                      <a:schemeClr val="bg1"/>
                    </a:solidFill>
                    <a:effectLst>
                      <a:outerShdw blurRad="38100" dist="38100" dir="2700000" algn="tl">
                        <a:srgbClr val="000000">
                          <a:alpha val="43137"/>
                        </a:srgbClr>
                      </a:outerShdw>
                    </a:effectLst>
                    <a:ea typeface="微軟正黑體" panose="020B0604030504040204" pitchFamily="34" charset="-120"/>
                  </a:rPr>
                  <a:t>Electrical</a:t>
                </a:r>
                <a:br>
                  <a:rPr lang="en" altLang="zh-TW" sz="2000" b="1" dirty="0">
                    <a:solidFill>
                      <a:schemeClr val="bg1"/>
                    </a:solidFill>
                    <a:effectLst>
                      <a:outerShdw blurRad="38100" dist="38100" dir="2700000" algn="tl">
                        <a:srgbClr val="000000">
                          <a:alpha val="43137"/>
                        </a:srgbClr>
                      </a:outerShdw>
                    </a:effectLst>
                    <a:ea typeface="微軟正黑體" panose="020B0604030504040204" pitchFamily="34" charset="-120"/>
                  </a:rPr>
                </a:br>
                <a:r>
                  <a:rPr lang="en" altLang="zh-TW" sz="2000" b="1" dirty="0">
                    <a:solidFill>
                      <a:schemeClr val="bg1"/>
                    </a:solidFill>
                    <a:effectLst>
                      <a:outerShdw blurRad="38100" dist="38100" dir="2700000" algn="tl">
                        <a:srgbClr val="000000">
                          <a:alpha val="43137"/>
                        </a:srgbClr>
                      </a:outerShdw>
                    </a:effectLst>
                    <a:ea typeface="微軟正黑體" panose="020B0604030504040204" pitchFamily="34" charset="-120"/>
                  </a:rPr>
                  <a:t>Engineering</a:t>
                </a:r>
                <a:br>
                  <a:rPr lang="en" altLang="zh-TW" sz="2000" b="1" dirty="0">
                    <a:solidFill>
                      <a:schemeClr val="bg1"/>
                    </a:solidFill>
                    <a:effectLst>
                      <a:outerShdw blurRad="38100" dist="38100" dir="2700000" algn="tl">
                        <a:srgbClr val="000000">
                          <a:alpha val="43137"/>
                        </a:srgbClr>
                      </a:outerShdw>
                    </a:effectLst>
                    <a:ea typeface="微軟正黑體" panose="020B0604030504040204" pitchFamily="34" charset="-120"/>
                  </a:rPr>
                </a:br>
                <a:r>
                  <a:rPr lang="en" altLang="zh-TW" sz="2000" b="1" dirty="0">
                    <a:solidFill>
                      <a:schemeClr val="bg1"/>
                    </a:solidFill>
                    <a:effectLst>
                      <a:outerShdw blurRad="38100" dist="38100" dir="2700000" algn="tl">
                        <a:srgbClr val="000000">
                          <a:alpha val="43137"/>
                        </a:srgbClr>
                      </a:outerShdw>
                    </a:effectLst>
                    <a:ea typeface="微軟正黑體" panose="020B0604030504040204" pitchFamily="34" charset="-120"/>
                  </a:rPr>
                  <a:t>&amp; Computer</a:t>
                </a:r>
                <a:br>
                  <a:rPr lang="en" altLang="zh-TW" sz="2000" b="1" dirty="0">
                    <a:solidFill>
                      <a:schemeClr val="bg1"/>
                    </a:solidFill>
                    <a:effectLst>
                      <a:outerShdw blurRad="38100" dist="38100" dir="2700000" algn="tl">
                        <a:srgbClr val="000000">
                          <a:alpha val="43137"/>
                        </a:srgbClr>
                      </a:outerShdw>
                    </a:effectLst>
                    <a:ea typeface="微軟正黑體" panose="020B0604030504040204" pitchFamily="34" charset="-120"/>
                  </a:rPr>
                </a:br>
                <a:r>
                  <a:rPr lang="en" altLang="zh-TW" sz="2000" b="1" dirty="0">
                    <a:solidFill>
                      <a:schemeClr val="bg1"/>
                    </a:solidFill>
                    <a:effectLst>
                      <a:outerShdw blurRad="38100" dist="38100" dir="2700000" algn="tl">
                        <a:srgbClr val="000000">
                          <a:alpha val="43137"/>
                        </a:srgbClr>
                      </a:outerShdw>
                    </a:effectLst>
                    <a:ea typeface="微軟正黑體" panose="020B0604030504040204" pitchFamily="34" charset="-120"/>
                  </a:rPr>
                  <a:t>Science</a:t>
                </a:r>
                <a:endParaRPr lang="zh-TW" altLang="en-US" sz="2000" b="1" dirty="0">
                  <a:solidFill>
                    <a:schemeClr val="bg1"/>
                  </a:solidFill>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1842160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253BDBAE-F45F-49D2-AEE0-98884822DD83}"/>
              </a:ext>
            </a:extLst>
          </p:cNvPr>
          <p:cNvSpPr txBox="1"/>
          <p:nvPr/>
        </p:nvSpPr>
        <p:spPr>
          <a:xfrm>
            <a:off x="1027113" y="467738"/>
            <a:ext cx="8004245" cy="615553"/>
          </a:xfrm>
          <a:prstGeom prst="rect">
            <a:avLst/>
          </a:prstGeom>
          <a:noFill/>
        </p:spPr>
        <p:txBody>
          <a:bodyPr wrap="square" rtlCol="0">
            <a:spAutoFit/>
          </a:bodyPr>
          <a:lstStyle/>
          <a:p>
            <a:pPr>
              <a:spcBef>
                <a:spcPct val="0"/>
              </a:spcBef>
              <a:defRPr/>
            </a:pPr>
            <a:r>
              <a:rPr lang="en-US" altLang="zh-TW" sz="3400" b="1" dirty="0">
                <a:solidFill>
                  <a:schemeClr val="accent1"/>
                </a:solidFill>
                <a:ea typeface="Klee One SemiBold" pitchFamily="2" charset="-120"/>
              </a:rPr>
              <a:t>Consulting Specialist: Our Role and Work</a:t>
            </a:r>
            <a:endParaRPr lang="zh-TW" altLang="en-US" sz="3400" b="1" dirty="0">
              <a:solidFill>
                <a:schemeClr val="accent1"/>
              </a:solidFill>
              <a:ea typeface="Klee One SemiBold" pitchFamily="2" charset="-120"/>
            </a:endParaRPr>
          </a:p>
        </p:txBody>
      </p:sp>
      <p:cxnSp>
        <p:nvCxnSpPr>
          <p:cNvPr id="7" name="Google Shape;138;p6">
            <a:extLst>
              <a:ext uri="{FF2B5EF4-FFF2-40B4-BE49-F238E27FC236}">
                <a16:creationId xmlns:a16="http://schemas.microsoft.com/office/drawing/2014/main" id="{1D220265-8A59-4881-9E69-F0D1D3B043B6}"/>
              </a:ext>
            </a:extLst>
          </p:cNvPr>
          <p:cNvCxnSpPr>
            <a:cxnSpLocks noChangeShapeType="1"/>
          </p:cNvCxnSpPr>
          <p:nvPr/>
        </p:nvCxnSpPr>
        <p:spPr bwMode="auto">
          <a:xfrm>
            <a:off x="1027113" y="1330808"/>
            <a:ext cx="10796079"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8" name="Google Shape;139;p6">
            <a:extLst>
              <a:ext uri="{FF2B5EF4-FFF2-40B4-BE49-F238E27FC236}">
                <a16:creationId xmlns:a16="http://schemas.microsoft.com/office/drawing/2014/main" id="{D2E69327-767B-4ACA-9E16-B99B1F078490}"/>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sp>
        <p:nvSpPr>
          <p:cNvPr id="11" name="object 4">
            <a:extLst>
              <a:ext uri="{FF2B5EF4-FFF2-40B4-BE49-F238E27FC236}">
                <a16:creationId xmlns:a16="http://schemas.microsoft.com/office/drawing/2014/main" id="{C6D9CD69-3A4C-4BB7-A257-ECFC5F37A468}"/>
              </a:ext>
            </a:extLst>
          </p:cNvPr>
          <p:cNvSpPr>
            <a:spLocks noChangeAspect="1" noChangeArrowheads="1"/>
          </p:cNvSpPr>
          <p:nvPr/>
        </p:nvSpPr>
        <p:spPr bwMode="auto">
          <a:xfrm>
            <a:off x="8943467" y="280952"/>
            <a:ext cx="2879725" cy="8556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sp>
        <p:nvSpPr>
          <p:cNvPr id="51" name="Google Shape;120;p35">
            <a:extLst>
              <a:ext uri="{FF2B5EF4-FFF2-40B4-BE49-F238E27FC236}">
                <a16:creationId xmlns:a16="http://schemas.microsoft.com/office/drawing/2014/main" id="{FBA8D631-AD91-493C-BB9E-B7E8B81DE4AE}"/>
              </a:ext>
            </a:extLst>
          </p:cNvPr>
          <p:cNvSpPr txBox="1"/>
          <p:nvPr/>
        </p:nvSpPr>
        <p:spPr>
          <a:xfrm>
            <a:off x="1027112" y="4470123"/>
            <a:ext cx="3246561"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dirty="0">
                <a:solidFill>
                  <a:srgbClr val="000000"/>
                </a:solidFill>
                <a:ea typeface="Microsoft JhengHei"/>
                <a:cs typeface="Microsoft JhengHei"/>
                <a:sym typeface="Microsoft JhengHei"/>
              </a:rPr>
              <a:t>Primary Prevention</a:t>
            </a:r>
            <a:endParaRPr sz="2800" b="1" i="0" u="none" strike="noStrike" cap="none" dirty="0">
              <a:solidFill>
                <a:srgbClr val="000000"/>
              </a:solidFill>
              <a:ea typeface="Microsoft JhengHei"/>
              <a:cs typeface="Microsoft JhengHei"/>
              <a:sym typeface="Microsoft JhengHei"/>
            </a:endParaRPr>
          </a:p>
        </p:txBody>
      </p:sp>
      <p:grpSp>
        <p:nvGrpSpPr>
          <p:cNvPr id="52" name="群組 51">
            <a:extLst>
              <a:ext uri="{FF2B5EF4-FFF2-40B4-BE49-F238E27FC236}">
                <a16:creationId xmlns:a16="http://schemas.microsoft.com/office/drawing/2014/main" id="{70AD14AA-B15E-447A-B2C9-DDF34BC29B3D}"/>
              </a:ext>
            </a:extLst>
          </p:cNvPr>
          <p:cNvGrpSpPr/>
          <p:nvPr/>
        </p:nvGrpSpPr>
        <p:grpSpPr>
          <a:xfrm>
            <a:off x="1529241" y="2257119"/>
            <a:ext cx="2160000" cy="2160000"/>
            <a:chOff x="1529241" y="2257119"/>
            <a:chExt cx="2160000" cy="2160000"/>
          </a:xfrm>
        </p:grpSpPr>
        <p:grpSp>
          <p:nvGrpSpPr>
            <p:cNvPr id="53" name="Google Shape;121;p35">
              <a:extLst>
                <a:ext uri="{FF2B5EF4-FFF2-40B4-BE49-F238E27FC236}">
                  <a16:creationId xmlns:a16="http://schemas.microsoft.com/office/drawing/2014/main" id="{8B7352DC-4E13-4846-830E-B74044C0C33C}"/>
                </a:ext>
              </a:extLst>
            </p:cNvPr>
            <p:cNvGrpSpPr/>
            <p:nvPr/>
          </p:nvGrpSpPr>
          <p:grpSpPr>
            <a:xfrm>
              <a:off x="1529241" y="2257119"/>
              <a:ext cx="2160000" cy="2160000"/>
              <a:chOff x="-2448849" y="2574724"/>
              <a:chExt cx="2160000" cy="2160000"/>
            </a:xfrm>
          </p:grpSpPr>
          <p:sp>
            <p:nvSpPr>
              <p:cNvPr id="55" name="Google Shape;122;p35">
                <a:extLst>
                  <a:ext uri="{FF2B5EF4-FFF2-40B4-BE49-F238E27FC236}">
                    <a16:creationId xmlns:a16="http://schemas.microsoft.com/office/drawing/2014/main" id="{823ED2AB-6B41-4EEB-9228-50A4366B7F14}"/>
                  </a:ext>
                </a:extLst>
              </p:cNvPr>
              <p:cNvSpPr/>
              <p:nvPr/>
            </p:nvSpPr>
            <p:spPr>
              <a:xfrm>
                <a:off x="-2448849" y="2574724"/>
                <a:ext cx="2160000" cy="2160000"/>
              </a:xfrm>
              <a:prstGeom prst="ellipse">
                <a:avLst/>
              </a:prstGeom>
              <a:solidFill>
                <a:srgbClr val="C0D6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 name="Google Shape;123;p35">
                <a:extLst>
                  <a:ext uri="{FF2B5EF4-FFF2-40B4-BE49-F238E27FC236}">
                    <a16:creationId xmlns:a16="http://schemas.microsoft.com/office/drawing/2014/main" id="{F6ECBFBE-DB98-4648-9C99-7062A26B5BD0}"/>
                  </a:ext>
                </a:extLst>
              </p:cNvPr>
              <p:cNvSpPr/>
              <p:nvPr/>
            </p:nvSpPr>
            <p:spPr>
              <a:xfrm>
                <a:off x="-2364830" y="2658743"/>
                <a:ext cx="1991963" cy="1991963"/>
              </a:xfrm>
              <a:prstGeom prst="ellipse">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54" name="Google Shape;124;p35">
              <a:extLst>
                <a:ext uri="{FF2B5EF4-FFF2-40B4-BE49-F238E27FC236}">
                  <a16:creationId xmlns:a16="http://schemas.microsoft.com/office/drawing/2014/main" id="{419022E7-F49F-4C34-95F4-4677E66FE905}"/>
                </a:ext>
              </a:extLst>
            </p:cNvPr>
            <p:cNvPicPr preferRelativeResize="0"/>
            <p:nvPr/>
          </p:nvPicPr>
          <p:blipFill rotWithShape="1">
            <a:blip r:embed="rId4">
              <a:alphaModFix/>
            </a:blip>
            <a:srcRect/>
            <a:stretch/>
          </p:blipFill>
          <p:spPr>
            <a:xfrm>
              <a:off x="1889241" y="2617118"/>
              <a:ext cx="1440000" cy="1440000"/>
            </a:xfrm>
            <a:prstGeom prst="rect">
              <a:avLst/>
            </a:prstGeom>
            <a:noFill/>
            <a:ln>
              <a:noFill/>
            </a:ln>
          </p:spPr>
        </p:pic>
      </p:grpSp>
      <p:grpSp>
        <p:nvGrpSpPr>
          <p:cNvPr id="57" name="群組 56">
            <a:extLst>
              <a:ext uri="{FF2B5EF4-FFF2-40B4-BE49-F238E27FC236}">
                <a16:creationId xmlns:a16="http://schemas.microsoft.com/office/drawing/2014/main" id="{D9021FBD-F1A3-4DBF-B7FC-7F80FBDF8615}"/>
              </a:ext>
            </a:extLst>
          </p:cNvPr>
          <p:cNvGrpSpPr/>
          <p:nvPr/>
        </p:nvGrpSpPr>
        <p:grpSpPr>
          <a:xfrm>
            <a:off x="5280195" y="2253148"/>
            <a:ext cx="2160000" cy="2160000"/>
            <a:chOff x="5280195" y="2253148"/>
            <a:chExt cx="2160000" cy="2160000"/>
          </a:xfrm>
        </p:grpSpPr>
        <p:grpSp>
          <p:nvGrpSpPr>
            <p:cNvPr id="58" name="Google Shape;125;p35">
              <a:extLst>
                <a:ext uri="{FF2B5EF4-FFF2-40B4-BE49-F238E27FC236}">
                  <a16:creationId xmlns:a16="http://schemas.microsoft.com/office/drawing/2014/main" id="{3DA9F01F-03B5-49BE-B0B9-17ECB1274E07}"/>
                </a:ext>
              </a:extLst>
            </p:cNvPr>
            <p:cNvGrpSpPr/>
            <p:nvPr/>
          </p:nvGrpSpPr>
          <p:grpSpPr>
            <a:xfrm>
              <a:off x="5280195" y="2253148"/>
              <a:ext cx="2160000" cy="2160000"/>
              <a:chOff x="-2554616" y="2574724"/>
              <a:chExt cx="2160000" cy="2160000"/>
            </a:xfrm>
          </p:grpSpPr>
          <p:sp>
            <p:nvSpPr>
              <p:cNvPr id="60" name="Google Shape;126;p35">
                <a:extLst>
                  <a:ext uri="{FF2B5EF4-FFF2-40B4-BE49-F238E27FC236}">
                    <a16:creationId xmlns:a16="http://schemas.microsoft.com/office/drawing/2014/main" id="{58A1C0FB-7D61-485C-BB6A-DFCA8BF1FA68}"/>
                  </a:ext>
                </a:extLst>
              </p:cNvPr>
              <p:cNvSpPr/>
              <p:nvPr/>
            </p:nvSpPr>
            <p:spPr>
              <a:xfrm>
                <a:off x="-2554616" y="2574724"/>
                <a:ext cx="2160000" cy="2160000"/>
              </a:xfrm>
              <a:prstGeom prst="ellipse">
                <a:avLst/>
              </a:prstGeom>
              <a:solidFill>
                <a:srgbClr val="C0D6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 name="Google Shape;127;p35">
                <a:extLst>
                  <a:ext uri="{FF2B5EF4-FFF2-40B4-BE49-F238E27FC236}">
                    <a16:creationId xmlns:a16="http://schemas.microsoft.com/office/drawing/2014/main" id="{E847FFDE-FF3E-4094-A25F-AC23054CD7C0}"/>
                  </a:ext>
                </a:extLst>
              </p:cNvPr>
              <p:cNvSpPr/>
              <p:nvPr/>
            </p:nvSpPr>
            <p:spPr>
              <a:xfrm>
                <a:off x="-2470597" y="2658743"/>
                <a:ext cx="1991963" cy="1991963"/>
              </a:xfrm>
              <a:prstGeom prst="ellipse">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59" name="Google Shape;131;p35">
              <a:extLst>
                <a:ext uri="{FF2B5EF4-FFF2-40B4-BE49-F238E27FC236}">
                  <a16:creationId xmlns:a16="http://schemas.microsoft.com/office/drawing/2014/main" id="{DADB4ED3-CEA3-47F6-B8E2-66C82C7422DC}"/>
                </a:ext>
              </a:extLst>
            </p:cNvPr>
            <p:cNvPicPr preferRelativeResize="0"/>
            <p:nvPr/>
          </p:nvPicPr>
          <p:blipFill rotWithShape="1">
            <a:blip r:embed="rId5">
              <a:alphaModFix/>
            </a:blip>
            <a:srcRect/>
            <a:stretch/>
          </p:blipFill>
          <p:spPr>
            <a:xfrm>
              <a:off x="5636151" y="2618812"/>
              <a:ext cx="1440000" cy="1440000"/>
            </a:xfrm>
            <a:prstGeom prst="rect">
              <a:avLst/>
            </a:prstGeom>
            <a:noFill/>
            <a:ln>
              <a:noFill/>
            </a:ln>
          </p:spPr>
        </p:pic>
      </p:grpSp>
      <p:sp>
        <p:nvSpPr>
          <p:cNvPr id="62" name="Google Shape;132;p35">
            <a:extLst>
              <a:ext uri="{FF2B5EF4-FFF2-40B4-BE49-F238E27FC236}">
                <a16:creationId xmlns:a16="http://schemas.microsoft.com/office/drawing/2014/main" id="{188E37BF-A3D8-44A8-906C-C45E139BD291}"/>
              </a:ext>
            </a:extLst>
          </p:cNvPr>
          <p:cNvSpPr txBox="1"/>
          <p:nvPr/>
        </p:nvSpPr>
        <p:spPr>
          <a:xfrm>
            <a:off x="4312340" y="4466152"/>
            <a:ext cx="4328261" cy="738623"/>
          </a:xfrm>
          <a:prstGeom prst="rect">
            <a:avLst/>
          </a:prstGeom>
          <a:noFill/>
          <a:ln>
            <a:noFill/>
          </a:ln>
        </p:spPr>
        <p:txBody>
          <a:bodyPr spcFirstLastPara="1" wrap="square" lIns="91425" tIns="45700" rIns="91425" bIns="45700" anchor="t" anchorCtr="0">
            <a:spAutoFit/>
          </a:bodyPr>
          <a:lstStyle>
            <a:defPPr>
              <a:defRPr lang="en-US"/>
            </a:defPPr>
            <a:lvl1pPr marR="0" lvl="0" indent="0" algn="ctr">
              <a:lnSpc>
                <a:spcPct val="150000"/>
              </a:lnSpc>
              <a:spcBef>
                <a:spcPts val="0"/>
              </a:spcBef>
              <a:spcAft>
                <a:spcPts val="0"/>
              </a:spcAft>
              <a:buNone/>
              <a:defRPr sz="2400" b="1">
                <a:solidFill>
                  <a:srgbClr val="000000"/>
                </a:solidFill>
                <a:latin typeface="Microsoft JhengHei"/>
                <a:ea typeface="Microsoft JhengHei"/>
                <a:cs typeface="Microsoft JhengHei"/>
              </a:defRPr>
            </a:lvl1pPr>
          </a:lstStyle>
          <a:p>
            <a:r>
              <a:rPr lang="en-US" sz="2800" dirty="0">
                <a:latin typeface="+mn-lt"/>
                <a:sym typeface="Microsoft JhengHei"/>
              </a:rPr>
              <a:t>Connection &amp; Coordination</a:t>
            </a:r>
            <a:endParaRPr sz="2800" dirty="0">
              <a:latin typeface="+mn-lt"/>
              <a:sym typeface="Microsoft JhengHei"/>
            </a:endParaRPr>
          </a:p>
        </p:txBody>
      </p:sp>
      <p:sp>
        <p:nvSpPr>
          <p:cNvPr id="63" name="Google Shape;133;p35">
            <a:extLst>
              <a:ext uri="{FF2B5EF4-FFF2-40B4-BE49-F238E27FC236}">
                <a16:creationId xmlns:a16="http://schemas.microsoft.com/office/drawing/2014/main" id="{D646E85E-FA54-4428-8B8C-777139297D6D}"/>
              </a:ext>
            </a:extLst>
          </p:cNvPr>
          <p:cNvSpPr txBox="1"/>
          <p:nvPr/>
        </p:nvSpPr>
        <p:spPr>
          <a:xfrm>
            <a:off x="8831236" y="4466152"/>
            <a:ext cx="2879725" cy="738623"/>
          </a:xfrm>
          <a:prstGeom prst="rect">
            <a:avLst/>
          </a:prstGeom>
          <a:noFill/>
          <a:ln>
            <a:noFill/>
          </a:ln>
        </p:spPr>
        <p:txBody>
          <a:bodyPr spcFirstLastPara="1" wrap="square" lIns="91425" tIns="45700" rIns="91425" bIns="45700" anchor="t" anchorCtr="0">
            <a:spAutoFit/>
          </a:bodyPr>
          <a:lstStyle>
            <a:defPPr>
              <a:defRPr lang="en-US"/>
            </a:defPPr>
            <a:lvl1pPr marR="0" lvl="0" indent="0" algn="ctr">
              <a:lnSpc>
                <a:spcPct val="150000"/>
              </a:lnSpc>
              <a:spcBef>
                <a:spcPts val="0"/>
              </a:spcBef>
              <a:spcAft>
                <a:spcPts val="0"/>
              </a:spcAft>
              <a:buNone/>
              <a:defRPr sz="2400" b="1">
                <a:solidFill>
                  <a:srgbClr val="000000"/>
                </a:solidFill>
                <a:latin typeface="Microsoft JhengHei"/>
                <a:ea typeface="Microsoft JhengHei"/>
                <a:cs typeface="Microsoft JhengHei"/>
              </a:defRPr>
            </a:lvl1pPr>
          </a:lstStyle>
          <a:p>
            <a:r>
              <a:rPr lang="en-US" sz="2800" dirty="0">
                <a:latin typeface="+mn-lt"/>
                <a:sym typeface="Microsoft JhengHei"/>
              </a:rPr>
              <a:t>Rooted in College</a:t>
            </a:r>
            <a:endParaRPr sz="2800" dirty="0">
              <a:latin typeface="+mn-lt"/>
              <a:sym typeface="Microsoft JhengHei"/>
            </a:endParaRPr>
          </a:p>
        </p:txBody>
      </p:sp>
      <p:grpSp>
        <p:nvGrpSpPr>
          <p:cNvPr id="64" name="群組 63">
            <a:extLst>
              <a:ext uri="{FF2B5EF4-FFF2-40B4-BE49-F238E27FC236}">
                <a16:creationId xmlns:a16="http://schemas.microsoft.com/office/drawing/2014/main" id="{237C4FB9-274F-4442-A6DE-BA19D76237B9}"/>
              </a:ext>
            </a:extLst>
          </p:cNvPr>
          <p:cNvGrpSpPr/>
          <p:nvPr/>
        </p:nvGrpSpPr>
        <p:grpSpPr>
          <a:xfrm>
            <a:off x="9191099" y="2279686"/>
            <a:ext cx="2160000" cy="2160000"/>
            <a:chOff x="9191099" y="2279686"/>
            <a:chExt cx="2160000" cy="2160000"/>
          </a:xfrm>
        </p:grpSpPr>
        <p:grpSp>
          <p:nvGrpSpPr>
            <p:cNvPr id="65" name="Google Shape;128;p35">
              <a:extLst>
                <a:ext uri="{FF2B5EF4-FFF2-40B4-BE49-F238E27FC236}">
                  <a16:creationId xmlns:a16="http://schemas.microsoft.com/office/drawing/2014/main" id="{D01DBC08-B4B6-4B9E-BCB7-82680042D992}"/>
                </a:ext>
              </a:extLst>
            </p:cNvPr>
            <p:cNvGrpSpPr/>
            <p:nvPr/>
          </p:nvGrpSpPr>
          <p:grpSpPr>
            <a:xfrm>
              <a:off x="9191099" y="2279686"/>
              <a:ext cx="2160000" cy="2160000"/>
              <a:chOff x="12589373" y="2574724"/>
              <a:chExt cx="2160000" cy="2160000"/>
            </a:xfrm>
          </p:grpSpPr>
          <p:sp>
            <p:nvSpPr>
              <p:cNvPr id="67" name="Google Shape;129;p35">
                <a:extLst>
                  <a:ext uri="{FF2B5EF4-FFF2-40B4-BE49-F238E27FC236}">
                    <a16:creationId xmlns:a16="http://schemas.microsoft.com/office/drawing/2014/main" id="{3CA3877E-ECB9-493C-8166-A767334EFEB6}"/>
                  </a:ext>
                </a:extLst>
              </p:cNvPr>
              <p:cNvSpPr/>
              <p:nvPr/>
            </p:nvSpPr>
            <p:spPr>
              <a:xfrm>
                <a:off x="12589373" y="2574724"/>
                <a:ext cx="2160000" cy="2160000"/>
              </a:xfrm>
              <a:prstGeom prst="ellipse">
                <a:avLst/>
              </a:prstGeom>
              <a:solidFill>
                <a:srgbClr val="C0D6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 name="Google Shape;130;p35">
                <a:extLst>
                  <a:ext uri="{FF2B5EF4-FFF2-40B4-BE49-F238E27FC236}">
                    <a16:creationId xmlns:a16="http://schemas.microsoft.com/office/drawing/2014/main" id="{E1BBC851-F009-4DF7-B515-9BAAFBDE9630}"/>
                  </a:ext>
                </a:extLst>
              </p:cNvPr>
              <p:cNvSpPr/>
              <p:nvPr/>
            </p:nvSpPr>
            <p:spPr>
              <a:xfrm>
                <a:off x="12673392" y="2658743"/>
                <a:ext cx="1991963" cy="1991963"/>
              </a:xfrm>
              <a:prstGeom prst="ellipse">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66" name="Google Shape;134;p35">
              <a:extLst>
                <a:ext uri="{FF2B5EF4-FFF2-40B4-BE49-F238E27FC236}">
                  <a16:creationId xmlns:a16="http://schemas.microsoft.com/office/drawing/2014/main" id="{75F6B958-048E-41EA-B73B-6E5EB48657D6}"/>
                </a:ext>
              </a:extLst>
            </p:cNvPr>
            <p:cNvPicPr preferRelativeResize="0"/>
            <p:nvPr/>
          </p:nvPicPr>
          <p:blipFill rotWithShape="1">
            <a:blip r:embed="rId6">
              <a:alphaModFix/>
            </a:blip>
            <a:srcRect/>
            <a:stretch/>
          </p:blipFill>
          <p:spPr>
            <a:xfrm>
              <a:off x="9611077" y="2696629"/>
              <a:ext cx="1320044" cy="1320044"/>
            </a:xfrm>
            <a:prstGeom prst="rect">
              <a:avLst/>
            </a:prstGeom>
            <a:noFill/>
            <a:ln>
              <a:noFill/>
            </a:ln>
          </p:spPr>
        </p:pic>
      </p:grpSp>
    </p:spTree>
    <p:extLst>
      <p:ext uri="{BB962C8B-B14F-4D97-AF65-F5344CB8AC3E}">
        <p14:creationId xmlns:p14="http://schemas.microsoft.com/office/powerpoint/2010/main" val="2835594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253BDBAE-F45F-49D2-AEE0-98884822DD83}"/>
              </a:ext>
            </a:extLst>
          </p:cNvPr>
          <p:cNvSpPr txBox="1"/>
          <p:nvPr/>
        </p:nvSpPr>
        <p:spPr>
          <a:xfrm>
            <a:off x="1027113" y="467738"/>
            <a:ext cx="8004245" cy="615553"/>
          </a:xfrm>
          <a:prstGeom prst="rect">
            <a:avLst/>
          </a:prstGeom>
          <a:noFill/>
        </p:spPr>
        <p:txBody>
          <a:bodyPr wrap="square" rtlCol="0">
            <a:spAutoFit/>
          </a:bodyPr>
          <a:lstStyle/>
          <a:p>
            <a:pPr>
              <a:spcBef>
                <a:spcPct val="0"/>
              </a:spcBef>
              <a:defRPr/>
            </a:pPr>
            <a:r>
              <a:rPr lang="en-US" altLang="zh-TW" sz="3400" b="1" dirty="0">
                <a:solidFill>
                  <a:schemeClr val="accent1"/>
                </a:solidFill>
                <a:ea typeface="Klee One SemiBold" pitchFamily="2" charset="-120"/>
              </a:rPr>
              <a:t>Consulting Specialist: Our Role and Work</a:t>
            </a:r>
            <a:endParaRPr lang="zh-TW" altLang="en-US" sz="3400" b="1" dirty="0">
              <a:solidFill>
                <a:schemeClr val="accent1"/>
              </a:solidFill>
              <a:ea typeface="Klee One SemiBold" pitchFamily="2" charset="-120"/>
            </a:endParaRPr>
          </a:p>
        </p:txBody>
      </p:sp>
      <p:cxnSp>
        <p:nvCxnSpPr>
          <p:cNvPr id="7" name="Google Shape;138;p6">
            <a:extLst>
              <a:ext uri="{FF2B5EF4-FFF2-40B4-BE49-F238E27FC236}">
                <a16:creationId xmlns:a16="http://schemas.microsoft.com/office/drawing/2014/main" id="{1D220265-8A59-4881-9E69-F0D1D3B043B6}"/>
              </a:ext>
            </a:extLst>
          </p:cNvPr>
          <p:cNvCxnSpPr>
            <a:cxnSpLocks noChangeShapeType="1"/>
          </p:cNvCxnSpPr>
          <p:nvPr/>
        </p:nvCxnSpPr>
        <p:spPr bwMode="auto">
          <a:xfrm>
            <a:off x="1027113" y="1330808"/>
            <a:ext cx="10796079"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8" name="Google Shape;139;p6">
            <a:extLst>
              <a:ext uri="{FF2B5EF4-FFF2-40B4-BE49-F238E27FC236}">
                <a16:creationId xmlns:a16="http://schemas.microsoft.com/office/drawing/2014/main" id="{D2E69327-767B-4ACA-9E16-B99B1F078490}"/>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sp>
        <p:nvSpPr>
          <p:cNvPr id="11" name="object 4">
            <a:extLst>
              <a:ext uri="{FF2B5EF4-FFF2-40B4-BE49-F238E27FC236}">
                <a16:creationId xmlns:a16="http://schemas.microsoft.com/office/drawing/2014/main" id="{C6D9CD69-3A4C-4BB7-A257-ECFC5F37A468}"/>
              </a:ext>
            </a:extLst>
          </p:cNvPr>
          <p:cNvSpPr>
            <a:spLocks noChangeAspect="1" noChangeArrowheads="1"/>
          </p:cNvSpPr>
          <p:nvPr/>
        </p:nvSpPr>
        <p:spPr bwMode="auto">
          <a:xfrm>
            <a:off x="8943467" y="280952"/>
            <a:ext cx="2879725" cy="8556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grpSp>
        <p:nvGrpSpPr>
          <p:cNvPr id="10" name="群組 9">
            <a:extLst>
              <a:ext uri="{FF2B5EF4-FFF2-40B4-BE49-F238E27FC236}">
                <a16:creationId xmlns:a16="http://schemas.microsoft.com/office/drawing/2014/main" id="{06D5D560-8CBD-418F-81FD-DF01C0B4C8FE}"/>
              </a:ext>
            </a:extLst>
          </p:cNvPr>
          <p:cNvGrpSpPr/>
          <p:nvPr/>
        </p:nvGrpSpPr>
        <p:grpSpPr>
          <a:xfrm>
            <a:off x="4550228" y="1525002"/>
            <a:ext cx="3497944" cy="2185314"/>
            <a:chOff x="4347028" y="1777082"/>
            <a:chExt cx="3497944" cy="2185314"/>
          </a:xfrm>
        </p:grpSpPr>
        <p:grpSp>
          <p:nvGrpSpPr>
            <p:cNvPr id="4" name="群組 3">
              <a:extLst>
                <a:ext uri="{FF2B5EF4-FFF2-40B4-BE49-F238E27FC236}">
                  <a16:creationId xmlns:a16="http://schemas.microsoft.com/office/drawing/2014/main" id="{D11326AE-DA07-4126-AE31-657EE2A13EB2}"/>
                </a:ext>
              </a:extLst>
            </p:cNvPr>
            <p:cNvGrpSpPr/>
            <p:nvPr/>
          </p:nvGrpSpPr>
          <p:grpSpPr>
            <a:xfrm>
              <a:off x="4347028" y="2075548"/>
              <a:ext cx="3497944" cy="1886848"/>
              <a:chOff x="4659085" y="2032006"/>
              <a:chExt cx="3497944" cy="1886848"/>
            </a:xfrm>
          </p:grpSpPr>
          <p:sp>
            <p:nvSpPr>
              <p:cNvPr id="2" name="矩形: 圓角 1">
                <a:extLst>
                  <a:ext uri="{FF2B5EF4-FFF2-40B4-BE49-F238E27FC236}">
                    <a16:creationId xmlns:a16="http://schemas.microsoft.com/office/drawing/2014/main" id="{2FE018DE-5C62-4167-92D3-E8E1216C1DA7}"/>
                  </a:ext>
                </a:extLst>
              </p:cNvPr>
              <p:cNvSpPr/>
              <p:nvPr/>
            </p:nvSpPr>
            <p:spPr>
              <a:xfrm>
                <a:off x="4659085" y="2032006"/>
                <a:ext cx="3387520" cy="1886848"/>
              </a:xfrm>
              <a:prstGeom prst="roundRect">
                <a:avLst>
                  <a:gd name="adj" fmla="val 14706"/>
                </a:avLst>
              </a:prstGeom>
              <a:solidFill>
                <a:srgbClr val="FFF3D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927DB704-31EE-422C-965B-B89B2791B486}"/>
                  </a:ext>
                </a:extLst>
              </p:cNvPr>
              <p:cNvSpPr txBox="1"/>
              <p:nvPr/>
            </p:nvSpPr>
            <p:spPr>
              <a:xfrm>
                <a:off x="4769509" y="2248650"/>
                <a:ext cx="3387520" cy="1569660"/>
              </a:xfrm>
              <a:prstGeom prst="rect">
                <a:avLst/>
              </a:prstGeom>
              <a:noFill/>
              <a:ln>
                <a:noFill/>
              </a:ln>
            </p:spPr>
            <p:txBody>
              <a:bodyPr wrap="square" rtlCol="0">
                <a:spAutoFit/>
              </a:bodyPr>
              <a:lstStyle/>
              <a:p>
                <a:r>
                  <a:rPr lang="en-US" altLang="zh-TW" sz="2400" b="1" dirty="0"/>
                  <a:t>Consulting Specialists</a:t>
                </a:r>
              </a:p>
              <a:p>
                <a:pPr marL="342900" indent="-342900">
                  <a:buFont typeface="Arial" panose="020B0604020202020204" pitchFamily="34" charset="0"/>
                  <a:buChar char="•"/>
                </a:pPr>
                <a:r>
                  <a:rPr lang="en-US" altLang="zh-TW" sz="2400" dirty="0"/>
                  <a:t>Assessment</a:t>
                </a:r>
              </a:p>
              <a:p>
                <a:pPr marL="342900" indent="-342900">
                  <a:buFont typeface="Arial" panose="020B0604020202020204" pitchFamily="34" charset="0"/>
                  <a:buChar char="•"/>
                </a:pPr>
                <a:r>
                  <a:rPr lang="en-US" altLang="zh-TW" sz="2400" dirty="0"/>
                  <a:t>Empowerment</a:t>
                </a:r>
              </a:p>
              <a:p>
                <a:pPr marL="342900" indent="-342900">
                  <a:buFont typeface="Arial" panose="020B0604020202020204" pitchFamily="34" charset="0"/>
                  <a:buChar char="•"/>
                </a:pPr>
                <a:r>
                  <a:rPr lang="en-US" altLang="zh-TW" sz="2400" dirty="0"/>
                  <a:t>Referral arrangement</a:t>
                </a:r>
                <a:endParaRPr lang="zh-TW" altLang="en-US" sz="2400" dirty="0"/>
              </a:p>
            </p:txBody>
          </p:sp>
        </p:grpSp>
        <p:sp>
          <p:nvSpPr>
            <p:cNvPr id="6" name="矩形: 圓角 5">
              <a:extLst>
                <a:ext uri="{FF2B5EF4-FFF2-40B4-BE49-F238E27FC236}">
                  <a16:creationId xmlns:a16="http://schemas.microsoft.com/office/drawing/2014/main" id="{D11FA415-CE89-4D54-8890-5198A4F0ACAF}"/>
                </a:ext>
              </a:extLst>
            </p:cNvPr>
            <p:cNvSpPr/>
            <p:nvPr/>
          </p:nvSpPr>
          <p:spPr>
            <a:xfrm>
              <a:off x="4911518" y="1777082"/>
              <a:ext cx="2258539" cy="535184"/>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t>Primary intervention</a:t>
              </a:r>
              <a:endParaRPr lang="zh-TW" altLang="en-US" dirty="0"/>
            </a:p>
          </p:txBody>
        </p:sp>
      </p:grpSp>
      <p:grpSp>
        <p:nvGrpSpPr>
          <p:cNvPr id="12" name="群組 11">
            <a:extLst>
              <a:ext uri="{FF2B5EF4-FFF2-40B4-BE49-F238E27FC236}">
                <a16:creationId xmlns:a16="http://schemas.microsoft.com/office/drawing/2014/main" id="{E7F64A57-9E61-4DA8-B07F-3434233584F1}"/>
              </a:ext>
            </a:extLst>
          </p:cNvPr>
          <p:cNvGrpSpPr/>
          <p:nvPr/>
        </p:nvGrpSpPr>
        <p:grpSpPr>
          <a:xfrm>
            <a:off x="4550228" y="4202975"/>
            <a:ext cx="3497944" cy="2285236"/>
            <a:chOff x="4345462" y="4339771"/>
            <a:chExt cx="3497944" cy="2285236"/>
          </a:xfrm>
        </p:grpSpPr>
        <p:grpSp>
          <p:nvGrpSpPr>
            <p:cNvPr id="31" name="群組 30">
              <a:extLst>
                <a:ext uri="{FF2B5EF4-FFF2-40B4-BE49-F238E27FC236}">
                  <a16:creationId xmlns:a16="http://schemas.microsoft.com/office/drawing/2014/main" id="{8097B285-B2F7-4605-852E-8B2CF38A8F54}"/>
                </a:ext>
              </a:extLst>
            </p:cNvPr>
            <p:cNvGrpSpPr/>
            <p:nvPr/>
          </p:nvGrpSpPr>
          <p:grpSpPr>
            <a:xfrm>
              <a:off x="4345462" y="4738159"/>
              <a:ext cx="3497944" cy="1886848"/>
              <a:chOff x="4659085" y="2032006"/>
              <a:chExt cx="3497944" cy="1886848"/>
            </a:xfrm>
          </p:grpSpPr>
          <p:sp>
            <p:nvSpPr>
              <p:cNvPr id="33" name="矩形: 圓角 32">
                <a:extLst>
                  <a:ext uri="{FF2B5EF4-FFF2-40B4-BE49-F238E27FC236}">
                    <a16:creationId xmlns:a16="http://schemas.microsoft.com/office/drawing/2014/main" id="{5A9F13C5-D153-463C-892D-82B03051A5C0}"/>
                  </a:ext>
                </a:extLst>
              </p:cNvPr>
              <p:cNvSpPr/>
              <p:nvPr/>
            </p:nvSpPr>
            <p:spPr>
              <a:xfrm>
                <a:off x="4659085" y="2032006"/>
                <a:ext cx="3387520" cy="1886848"/>
              </a:xfrm>
              <a:prstGeom prst="roundRect">
                <a:avLst>
                  <a:gd name="adj" fmla="val 14706"/>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D7854C9D-ADBF-4FC1-9D42-8CA1C3974B7A}"/>
                  </a:ext>
                </a:extLst>
              </p:cNvPr>
              <p:cNvSpPr txBox="1"/>
              <p:nvPr/>
            </p:nvSpPr>
            <p:spPr>
              <a:xfrm>
                <a:off x="4769509" y="2306706"/>
                <a:ext cx="3387520" cy="1538883"/>
              </a:xfrm>
              <a:prstGeom prst="rect">
                <a:avLst/>
              </a:prstGeom>
              <a:noFill/>
            </p:spPr>
            <p:txBody>
              <a:bodyPr wrap="square" rtlCol="0">
                <a:spAutoFit/>
              </a:bodyPr>
              <a:lstStyle/>
              <a:p>
                <a:r>
                  <a:rPr lang="en-US" altLang="zh-TW" sz="2200" b="1" dirty="0">
                    <a:solidFill>
                      <a:schemeClr val="tx2"/>
                    </a:solidFill>
                  </a:rPr>
                  <a:t>Student Counseling Center</a:t>
                </a:r>
              </a:p>
              <a:p>
                <a:pPr marL="342900" indent="-342900">
                  <a:buFont typeface="Arial" panose="020B0604020202020204" pitchFamily="34" charset="0"/>
                  <a:buChar char="•"/>
                </a:pPr>
                <a:r>
                  <a:rPr lang="en-US" altLang="zh-TW" sz="2400" dirty="0">
                    <a:solidFill>
                      <a:schemeClr val="tx2"/>
                    </a:solidFill>
                  </a:rPr>
                  <a:t>Individual counseling</a:t>
                </a:r>
              </a:p>
              <a:p>
                <a:pPr marL="342900" indent="-342900">
                  <a:buFont typeface="Arial" panose="020B0604020202020204" pitchFamily="34" charset="0"/>
                  <a:buChar char="•"/>
                </a:pPr>
                <a:r>
                  <a:rPr lang="en-US" altLang="zh-TW" sz="2400" dirty="0">
                    <a:solidFill>
                      <a:schemeClr val="tx2"/>
                    </a:solidFill>
                  </a:rPr>
                  <a:t>Groups &amp; workshops</a:t>
                </a:r>
              </a:p>
              <a:p>
                <a:pPr marL="342900" indent="-342900">
                  <a:buFont typeface="Arial" panose="020B0604020202020204" pitchFamily="34" charset="0"/>
                  <a:buChar char="•"/>
                </a:pPr>
                <a:r>
                  <a:rPr lang="en-US" altLang="zh-TW" sz="2400" dirty="0">
                    <a:solidFill>
                      <a:schemeClr val="tx2"/>
                    </a:solidFill>
                  </a:rPr>
                  <a:t>Speech &amp; forum</a:t>
                </a:r>
              </a:p>
            </p:txBody>
          </p:sp>
        </p:grpSp>
        <p:sp>
          <p:nvSpPr>
            <p:cNvPr id="32" name="矩形: 圓角 31">
              <a:extLst>
                <a:ext uri="{FF2B5EF4-FFF2-40B4-BE49-F238E27FC236}">
                  <a16:creationId xmlns:a16="http://schemas.microsoft.com/office/drawing/2014/main" id="{8759F0AB-C0B1-46BD-8E2A-8447EB902123}"/>
                </a:ext>
              </a:extLst>
            </p:cNvPr>
            <p:cNvSpPr/>
            <p:nvPr/>
          </p:nvSpPr>
          <p:spPr>
            <a:xfrm>
              <a:off x="4909952" y="4339771"/>
              <a:ext cx="2258539" cy="673088"/>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dirty="0"/>
                <a:t>Secondary/Tertiary  intervention</a:t>
              </a:r>
              <a:endParaRPr lang="zh-TW" altLang="en-US" dirty="0"/>
            </a:p>
          </p:txBody>
        </p:sp>
      </p:grpSp>
      <p:grpSp>
        <p:nvGrpSpPr>
          <p:cNvPr id="16" name="群組 15">
            <a:extLst>
              <a:ext uri="{FF2B5EF4-FFF2-40B4-BE49-F238E27FC236}">
                <a16:creationId xmlns:a16="http://schemas.microsoft.com/office/drawing/2014/main" id="{F684E6B1-D69C-4AC8-B88C-FB56125C9C78}"/>
              </a:ext>
            </a:extLst>
          </p:cNvPr>
          <p:cNvGrpSpPr/>
          <p:nvPr/>
        </p:nvGrpSpPr>
        <p:grpSpPr>
          <a:xfrm>
            <a:off x="1313125" y="1792593"/>
            <a:ext cx="2130180" cy="4695618"/>
            <a:chOff x="1480457" y="1792593"/>
            <a:chExt cx="2130180" cy="4695618"/>
          </a:xfrm>
        </p:grpSpPr>
        <p:sp>
          <p:nvSpPr>
            <p:cNvPr id="13" name="矩形: 圓角 12">
              <a:extLst>
                <a:ext uri="{FF2B5EF4-FFF2-40B4-BE49-F238E27FC236}">
                  <a16:creationId xmlns:a16="http://schemas.microsoft.com/office/drawing/2014/main" id="{E2B11B7C-01AF-4742-B1CF-B14E2B0E018D}"/>
                </a:ext>
              </a:extLst>
            </p:cNvPr>
            <p:cNvSpPr/>
            <p:nvPr/>
          </p:nvSpPr>
          <p:spPr>
            <a:xfrm>
              <a:off x="1480457" y="1792593"/>
              <a:ext cx="2130178" cy="1192957"/>
            </a:xfrm>
            <a:prstGeom prst="round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Homeroom Teacher</a:t>
              </a:r>
              <a:endParaRPr lang="zh-TW" altLang="en-US" sz="2400" dirty="0"/>
            </a:p>
          </p:txBody>
        </p:sp>
        <p:sp>
          <p:nvSpPr>
            <p:cNvPr id="37" name="矩形: 圓角 36">
              <a:extLst>
                <a:ext uri="{FF2B5EF4-FFF2-40B4-BE49-F238E27FC236}">
                  <a16:creationId xmlns:a16="http://schemas.microsoft.com/office/drawing/2014/main" id="{DC59B01C-F577-4E00-9662-2F0B39A2D595}"/>
                </a:ext>
              </a:extLst>
            </p:cNvPr>
            <p:cNvSpPr/>
            <p:nvPr/>
          </p:nvSpPr>
          <p:spPr>
            <a:xfrm>
              <a:off x="1480457" y="3256885"/>
              <a:ext cx="2130179" cy="1252191"/>
            </a:xfrm>
            <a:prstGeom prst="round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College / department faculty</a:t>
              </a:r>
              <a:endParaRPr lang="zh-TW" altLang="en-US" sz="2400" dirty="0"/>
            </a:p>
          </p:txBody>
        </p:sp>
        <p:sp>
          <p:nvSpPr>
            <p:cNvPr id="38" name="矩形: 圓角 37">
              <a:extLst>
                <a:ext uri="{FF2B5EF4-FFF2-40B4-BE49-F238E27FC236}">
                  <a16:creationId xmlns:a16="http://schemas.microsoft.com/office/drawing/2014/main" id="{13DAB4DF-9388-4F8A-9555-2E78C1C45562}"/>
                </a:ext>
              </a:extLst>
            </p:cNvPr>
            <p:cNvSpPr/>
            <p:nvPr/>
          </p:nvSpPr>
          <p:spPr>
            <a:xfrm>
              <a:off x="1480457" y="5295254"/>
              <a:ext cx="2130180" cy="1192957"/>
            </a:xfrm>
            <a:prstGeom prst="round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Student Safety Center</a:t>
              </a:r>
              <a:endParaRPr lang="zh-TW" altLang="en-US" sz="2400" dirty="0"/>
            </a:p>
          </p:txBody>
        </p:sp>
        <p:grpSp>
          <p:nvGrpSpPr>
            <p:cNvPr id="15" name="群組 14">
              <a:extLst>
                <a:ext uri="{FF2B5EF4-FFF2-40B4-BE49-F238E27FC236}">
                  <a16:creationId xmlns:a16="http://schemas.microsoft.com/office/drawing/2014/main" id="{55AB1AE2-CDF7-421B-82D9-D650C110BB78}"/>
                </a:ext>
              </a:extLst>
            </p:cNvPr>
            <p:cNvGrpSpPr/>
            <p:nvPr/>
          </p:nvGrpSpPr>
          <p:grpSpPr>
            <a:xfrm>
              <a:off x="2501398" y="4683891"/>
              <a:ext cx="88296" cy="436547"/>
              <a:chOff x="2501398" y="4451223"/>
              <a:chExt cx="88296" cy="436547"/>
            </a:xfrm>
          </p:grpSpPr>
          <p:sp>
            <p:nvSpPr>
              <p:cNvPr id="14" name="橢圓 13">
                <a:extLst>
                  <a:ext uri="{FF2B5EF4-FFF2-40B4-BE49-F238E27FC236}">
                    <a16:creationId xmlns:a16="http://schemas.microsoft.com/office/drawing/2014/main" id="{7788EACE-9690-45E5-8DB4-15EA615719AE}"/>
                  </a:ext>
                </a:extLst>
              </p:cNvPr>
              <p:cNvSpPr/>
              <p:nvPr/>
            </p:nvSpPr>
            <p:spPr>
              <a:xfrm>
                <a:off x="2501398" y="4451223"/>
                <a:ext cx="88296" cy="8829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橢圓 39">
                <a:extLst>
                  <a:ext uri="{FF2B5EF4-FFF2-40B4-BE49-F238E27FC236}">
                    <a16:creationId xmlns:a16="http://schemas.microsoft.com/office/drawing/2014/main" id="{E21E9EEA-827A-4650-A638-4487A433174E}"/>
                  </a:ext>
                </a:extLst>
              </p:cNvPr>
              <p:cNvSpPr/>
              <p:nvPr/>
            </p:nvSpPr>
            <p:spPr>
              <a:xfrm>
                <a:off x="2501398" y="4621916"/>
                <a:ext cx="88296" cy="8829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橢圓 40">
                <a:extLst>
                  <a:ext uri="{FF2B5EF4-FFF2-40B4-BE49-F238E27FC236}">
                    <a16:creationId xmlns:a16="http://schemas.microsoft.com/office/drawing/2014/main" id="{36C00C65-D94D-4271-A198-DA2EAF4E789F}"/>
                  </a:ext>
                </a:extLst>
              </p:cNvPr>
              <p:cNvSpPr/>
              <p:nvPr/>
            </p:nvSpPr>
            <p:spPr>
              <a:xfrm>
                <a:off x="2501398" y="4799474"/>
                <a:ext cx="88296" cy="8829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36" name="群組 35">
            <a:extLst>
              <a:ext uri="{FF2B5EF4-FFF2-40B4-BE49-F238E27FC236}">
                <a16:creationId xmlns:a16="http://schemas.microsoft.com/office/drawing/2014/main" id="{93B9B5F8-3CC8-470F-89AA-D4E7195F9C92}"/>
              </a:ext>
            </a:extLst>
          </p:cNvPr>
          <p:cNvGrpSpPr/>
          <p:nvPr/>
        </p:nvGrpSpPr>
        <p:grpSpPr>
          <a:xfrm>
            <a:off x="3487153" y="2363732"/>
            <a:ext cx="997167" cy="3528000"/>
            <a:chOff x="3239437" y="2376371"/>
            <a:chExt cx="997167" cy="3528000"/>
          </a:xfrm>
        </p:grpSpPr>
        <p:cxnSp>
          <p:nvCxnSpPr>
            <p:cNvPr id="25" name="直線單箭頭接點 24">
              <a:extLst>
                <a:ext uri="{FF2B5EF4-FFF2-40B4-BE49-F238E27FC236}">
                  <a16:creationId xmlns:a16="http://schemas.microsoft.com/office/drawing/2014/main" id="{F04415CF-6F75-4242-87C7-3AA7175CECA3}"/>
                </a:ext>
              </a:extLst>
            </p:cNvPr>
            <p:cNvCxnSpPr>
              <a:cxnSpLocks/>
            </p:cNvCxnSpPr>
            <p:nvPr/>
          </p:nvCxnSpPr>
          <p:spPr>
            <a:xfrm flipH="1">
              <a:off x="3255342" y="2379253"/>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3642E2B0-8883-41AA-9B5D-33539AD4DC12}"/>
                </a:ext>
              </a:extLst>
            </p:cNvPr>
            <p:cNvCxnSpPr>
              <a:cxnSpLocks/>
            </p:cNvCxnSpPr>
            <p:nvPr/>
          </p:nvCxnSpPr>
          <p:spPr>
            <a:xfrm flipH="1">
              <a:off x="3240102" y="3882980"/>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3E17FFF6-0C8B-4BC7-9551-685CFA171470}"/>
                </a:ext>
              </a:extLst>
            </p:cNvPr>
            <p:cNvCxnSpPr>
              <a:cxnSpLocks/>
            </p:cNvCxnSpPr>
            <p:nvPr/>
          </p:nvCxnSpPr>
          <p:spPr>
            <a:xfrm flipH="1">
              <a:off x="3239437" y="5883731"/>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49CF44DE-3EE5-4ED3-A030-9A093944C54B}"/>
                </a:ext>
              </a:extLst>
            </p:cNvPr>
            <p:cNvCxnSpPr>
              <a:cxnSpLocks/>
            </p:cNvCxnSpPr>
            <p:nvPr/>
          </p:nvCxnSpPr>
          <p:spPr>
            <a:xfrm>
              <a:off x="3744021" y="2376371"/>
              <a:ext cx="0" cy="352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E7EA3A1C-12C0-4A79-8833-3D3092678F9D}"/>
                </a:ext>
              </a:extLst>
            </p:cNvPr>
            <p:cNvCxnSpPr>
              <a:cxnSpLocks/>
            </p:cNvCxnSpPr>
            <p:nvPr/>
          </p:nvCxnSpPr>
          <p:spPr>
            <a:xfrm>
              <a:off x="3732020" y="2798598"/>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2" name="直線單箭頭接點 41">
            <a:extLst>
              <a:ext uri="{FF2B5EF4-FFF2-40B4-BE49-F238E27FC236}">
                <a16:creationId xmlns:a16="http://schemas.microsoft.com/office/drawing/2014/main" id="{9C7EE4A5-0190-4217-93B3-70160AEE00AF}"/>
              </a:ext>
            </a:extLst>
          </p:cNvPr>
          <p:cNvCxnSpPr>
            <a:cxnSpLocks/>
          </p:cNvCxnSpPr>
          <p:nvPr/>
        </p:nvCxnSpPr>
        <p:spPr>
          <a:xfrm>
            <a:off x="4897101" y="3710316"/>
            <a:ext cx="0" cy="89104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6" name="群組 45">
            <a:extLst>
              <a:ext uri="{FF2B5EF4-FFF2-40B4-BE49-F238E27FC236}">
                <a16:creationId xmlns:a16="http://schemas.microsoft.com/office/drawing/2014/main" id="{C9892CCA-7A76-4088-8119-223C3C51847E}"/>
              </a:ext>
            </a:extLst>
          </p:cNvPr>
          <p:cNvGrpSpPr/>
          <p:nvPr/>
        </p:nvGrpSpPr>
        <p:grpSpPr>
          <a:xfrm>
            <a:off x="9036819" y="1792593"/>
            <a:ext cx="2625968" cy="4695618"/>
            <a:chOff x="8787139" y="1792593"/>
            <a:chExt cx="2958004" cy="4695618"/>
          </a:xfrm>
        </p:grpSpPr>
        <p:sp>
          <p:nvSpPr>
            <p:cNvPr id="72" name="矩形: 圓角 71">
              <a:extLst>
                <a:ext uri="{FF2B5EF4-FFF2-40B4-BE49-F238E27FC236}">
                  <a16:creationId xmlns:a16="http://schemas.microsoft.com/office/drawing/2014/main" id="{95680805-3822-4A1A-84A6-9982DC4753A9}"/>
                </a:ext>
              </a:extLst>
            </p:cNvPr>
            <p:cNvSpPr/>
            <p:nvPr/>
          </p:nvSpPr>
          <p:spPr>
            <a:xfrm>
              <a:off x="8787139" y="1792593"/>
              <a:ext cx="2954052" cy="878036"/>
            </a:xfrm>
            <a:prstGeom prst="round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Learning resources</a:t>
              </a:r>
              <a:endParaRPr lang="zh-TW" altLang="en-US" sz="2400" dirty="0"/>
            </a:p>
          </p:txBody>
        </p:sp>
        <p:sp>
          <p:nvSpPr>
            <p:cNvPr id="73" name="矩形: 圓角 72">
              <a:extLst>
                <a:ext uri="{FF2B5EF4-FFF2-40B4-BE49-F238E27FC236}">
                  <a16:creationId xmlns:a16="http://schemas.microsoft.com/office/drawing/2014/main" id="{0939C243-DA49-459A-B838-F5E65B799710}"/>
                </a:ext>
              </a:extLst>
            </p:cNvPr>
            <p:cNvSpPr/>
            <p:nvPr/>
          </p:nvSpPr>
          <p:spPr>
            <a:xfrm>
              <a:off x="8791091" y="3069599"/>
              <a:ext cx="2954052" cy="878036"/>
            </a:xfrm>
            <a:prstGeom prst="round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Financial Aids</a:t>
              </a:r>
              <a:endParaRPr lang="zh-TW" altLang="en-US" sz="2400" dirty="0"/>
            </a:p>
          </p:txBody>
        </p:sp>
        <p:sp>
          <p:nvSpPr>
            <p:cNvPr id="74" name="矩形: 圓角 73">
              <a:extLst>
                <a:ext uri="{FF2B5EF4-FFF2-40B4-BE49-F238E27FC236}">
                  <a16:creationId xmlns:a16="http://schemas.microsoft.com/office/drawing/2014/main" id="{69292218-3FA7-4D4C-ADD0-36FCB6238E6E}"/>
                </a:ext>
              </a:extLst>
            </p:cNvPr>
            <p:cNvSpPr/>
            <p:nvPr/>
          </p:nvSpPr>
          <p:spPr>
            <a:xfrm>
              <a:off x="8787139" y="4333169"/>
              <a:ext cx="2954052" cy="878036"/>
            </a:xfrm>
            <a:prstGeom prst="round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Community resources</a:t>
              </a:r>
              <a:endParaRPr lang="zh-TW" altLang="en-US" sz="2400" dirty="0"/>
            </a:p>
          </p:txBody>
        </p:sp>
        <p:sp>
          <p:nvSpPr>
            <p:cNvPr id="75" name="矩形: 圓角 74">
              <a:extLst>
                <a:ext uri="{FF2B5EF4-FFF2-40B4-BE49-F238E27FC236}">
                  <a16:creationId xmlns:a16="http://schemas.microsoft.com/office/drawing/2014/main" id="{1AA94E34-7005-41CC-80B9-48BB21D5C7F9}"/>
                </a:ext>
              </a:extLst>
            </p:cNvPr>
            <p:cNvSpPr/>
            <p:nvPr/>
          </p:nvSpPr>
          <p:spPr>
            <a:xfrm>
              <a:off x="8787139" y="5610175"/>
              <a:ext cx="2954052" cy="878036"/>
            </a:xfrm>
            <a:prstGeom prst="round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Medical services</a:t>
              </a:r>
              <a:endParaRPr lang="zh-TW" altLang="en-US" sz="2400" dirty="0"/>
            </a:p>
          </p:txBody>
        </p:sp>
      </p:grpSp>
      <p:grpSp>
        <p:nvGrpSpPr>
          <p:cNvPr id="45" name="群組 44">
            <a:extLst>
              <a:ext uri="{FF2B5EF4-FFF2-40B4-BE49-F238E27FC236}">
                <a16:creationId xmlns:a16="http://schemas.microsoft.com/office/drawing/2014/main" id="{D9A19175-9528-4631-BC3A-E34B1F03C7BA}"/>
              </a:ext>
            </a:extLst>
          </p:cNvPr>
          <p:cNvGrpSpPr/>
          <p:nvPr/>
        </p:nvGrpSpPr>
        <p:grpSpPr>
          <a:xfrm>
            <a:off x="7953567" y="2201732"/>
            <a:ext cx="1023345" cy="3852000"/>
            <a:chOff x="7680831" y="2211302"/>
            <a:chExt cx="1023345" cy="3852000"/>
          </a:xfrm>
        </p:grpSpPr>
        <p:cxnSp>
          <p:nvCxnSpPr>
            <p:cNvPr id="76" name="直線單箭頭接點 75">
              <a:extLst>
                <a:ext uri="{FF2B5EF4-FFF2-40B4-BE49-F238E27FC236}">
                  <a16:creationId xmlns:a16="http://schemas.microsoft.com/office/drawing/2014/main" id="{0CD41DD6-A5B8-449A-B1F7-4DC824D4A0FA}"/>
                </a:ext>
              </a:extLst>
            </p:cNvPr>
            <p:cNvCxnSpPr>
              <a:cxnSpLocks/>
            </p:cNvCxnSpPr>
            <p:nvPr/>
          </p:nvCxnSpPr>
          <p:spPr>
            <a:xfrm>
              <a:off x="8199592" y="2217137"/>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C7720C9C-655B-40D3-A415-AA3939386306}"/>
                </a:ext>
              </a:extLst>
            </p:cNvPr>
            <p:cNvCxnSpPr>
              <a:cxnSpLocks/>
            </p:cNvCxnSpPr>
            <p:nvPr/>
          </p:nvCxnSpPr>
          <p:spPr>
            <a:xfrm>
              <a:off x="8199592" y="3508617"/>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a:extLst>
                <a:ext uri="{FF2B5EF4-FFF2-40B4-BE49-F238E27FC236}">
                  <a16:creationId xmlns:a16="http://schemas.microsoft.com/office/drawing/2014/main" id="{600B5A0A-9223-467F-9D69-FB9F63720EAD}"/>
                </a:ext>
              </a:extLst>
            </p:cNvPr>
            <p:cNvCxnSpPr>
              <a:cxnSpLocks/>
            </p:cNvCxnSpPr>
            <p:nvPr/>
          </p:nvCxnSpPr>
          <p:spPr>
            <a:xfrm>
              <a:off x="8199592" y="4785623"/>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a:extLst>
                <a:ext uri="{FF2B5EF4-FFF2-40B4-BE49-F238E27FC236}">
                  <a16:creationId xmlns:a16="http://schemas.microsoft.com/office/drawing/2014/main" id="{14B5FC91-123F-410D-951C-26C009F8EB3D}"/>
                </a:ext>
              </a:extLst>
            </p:cNvPr>
            <p:cNvCxnSpPr>
              <a:cxnSpLocks/>
            </p:cNvCxnSpPr>
            <p:nvPr/>
          </p:nvCxnSpPr>
          <p:spPr>
            <a:xfrm>
              <a:off x="8187315" y="6055864"/>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DB7D35D5-D46D-4782-92CF-4C0FD93911DF}"/>
                </a:ext>
              </a:extLst>
            </p:cNvPr>
            <p:cNvCxnSpPr>
              <a:cxnSpLocks/>
            </p:cNvCxnSpPr>
            <p:nvPr/>
          </p:nvCxnSpPr>
          <p:spPr>
            <a:xfrm>
              <a:off x="8199592" y="2211302"/>
              <a:ext cx="0" cy="385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F9318D62-207C-485B-8234-3D139545A761}"/>
                </a:ext>
              </a:extLst>
            </p:cNvPr>
            <p:cNvCxnSpPr>
              <a:cxnSpLocks/>
            </p:cNvCxnSpPr>
            <p:nvPr/>
          </p:nvCxnSpPr>
          <p:spPr>
            <a:xfrm flipH="1">
              <a:off x="7692278" y="2756825"/>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A2EEFA48-24ED-4D53-AADC-2259CF25E41D}"/>
                </a:ext>
              </a:extLst>
            </p:cNvPr>
            <p:cNvCxnSpPr>
              <a:cxnSpLocks/>
            </p:cNvCxnSpPr>
            <p:nvPr/>
          </p:nvCxnSpPr>
          <p:spPr>
            <a:xfrm flipH="1">
              <a:off x="7680831" y="5544786"/>
              <a:ext cx="50458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5" name="橢圓 4">
            <a:extLst>
              <a:ext uri="{FF2B5EF4-FFF2-40B4-BE49-F238E27FC236}">
                <a16:creationId xmlns:a16="http://schemas.microsoft.com/office/drawing/2014/main" id="{1E6948CF-6A08-487A-A0C2-070BDE5015D4}"/>
              </a:ext>
            </a:extLst>
          </p:cNvPr>
          <p:cNvSpPr/>
          <p:nvPr/>
        </p:nvSpPr>
        <p:spPr>
          <a:xfrm>
            <a:off x="513347" y="4509076"/>
            <a:ext cx="799114" cy="799114"/>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t>OIA</a:t>
            </a:r>
            <a:endParaRPr lang="zh-TW" altLang="en-US" sz="2000" dirty="0"/>
          </a:p>
        </p:txBody>
      </p:sp>
    </p:spTree>
    <p:extLst>
      <p:ext uri="{BB962C8B-B14F-4D97-AF65-F5344CB8AC3E}">
        <p14:creationId xmlns:p14="http://schemas.microsoft.com/office/powerpoint/2010/main" val="350999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253BDBAE-F45F-49D2-AEE0-98884822DD83}"/>
              </a:ext>
            </a:extLst>
          </p:cNvPr>
          <p:cNvSpPr txBox="1"/>
          <p:nvPr/>
        </p:nvSpPr>
        <p:spPr>
          <a:xfrm>
            <a:off x="1027113" y="467738"/>
            <a:ext cx="8004245" cy="615553"/>
          </a:xfrm>
          <a:prstGeom prst="rect">
            <a:avLst/>
          </a:prstGeom>
          <a:noFill/>
        </p:spPr>
        <p:txBody>
          <a:bodyPr wrap="square" rtlCol="0">
            <a:spAutoFit/>
          </a:bodyPr>
          <a:lstStyle/>
          <a:p>
            <a:pPr>
              <a:spcBef>
                <a:spcPct val="0"/>
              </a:spcBef>
              <a:defRPr/>
            </a:pPr>
            <a:r>
              <a:rPr lang="en-US" altLang="zh-TW" sz="3400" b="1" dirty="0">
                <a:solidFill>
                  <a:schemeClr val="accent1"/>
                </a:solidFill>
                <a:ea typeface="Klee One SemiBold" pitchFamily="2" charset="-120"/>
              </a:rPr>
              <a:t>How we work with you?</a:t>
            </a:r>
            <a:endParaRPr lang="zh-TW" altLang="en-US" sz="3400" b="1" dirty="0">
              <a:solidFill>
                <a:schemeClr val="accent1"/>
              </a:solidFill>
              <a:ea typeface="Klee One SemiBold" pitchFamily="2" charset="-120"/>
            </a:endParaRPr>
          </a:p>
        </p:txBody>
      </p:sp>
      <p:cxnSp>
        <p:nvCxnSpPr>
          <p:cNvPr id="7" name="Google Shape;138;p6">
            <a:extLst>
              <a:ext uri="{FF2B5EF4-FFF2-40B4-BE49-F238E27FC236}">
                <a16:creationId xmlns:a16="http://schemas.microsoft.com/office/drawing/2014/main" id="{1D220265-8A59-4881-9E69-F0D1D3B043B6}"/>
              </a:ext>
            </a:extLst>
          </p:cNvPr>
          <p:cNvCxnSpPr>
            <a:cxnSpLocks noChangeShapeType="1"/>
          </p:cNvCxnSpPr>
          <p:nvPr/>
        </p:nvCxnSpPr>
        <p:spPr bwMode="auto">
          <a:xfrm>
            <a:off x="1027113" y="1330808"/>
            <a:ext cx="10796079"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8" name="Google Shape;139;p6">
            <a:extLst>
              <a:ext uri="{FF2B5EF4-FFF2-40B4-BE49-F238E27FC236}">
                <a16:creationId xmlns:a16="http://schemas.microsoft.com/office/drawing/2014/main" id="{D2E69327-767B-4ACA-9E16-B99B1F078490}"/>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sp>
        <p:nvSpPr>
          <p:cNvPr id="11" name="object 4">
            <a:extLst>
              <a:ext uri="{FF2B5EF4-FFF2-40B4-BE49-F238E27FC236}">
                <a16:creationId xmlns:a16="http://schemas.microsoft.com/office/drawing/2014/main" id="{C6D9CD69-3A4C-4BB7-A257-ECFC5F37A468}"/>
              </a:ext>
            </a:extLst>
          </p:cNvPr>
          <p:cNvSpPr>
            <a:spLocks noChangeAspect="1" noChangeArrowheads="1"/>
          </p:cNvSpPr>
          <p:nvPr/>
        </p:nvSpPr>
        <p:spPr bwMode="auto">
          <a:xfrm>
            <a:off x="8943467" y="280952"/>
            <a:ext cx="2879725" cy="8556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pic>
        <p:nvPicPr>
          <p:cNvPr id="47" name="圖片 10">
            <a:extLst>
              <a:ext uri="{FF2B5EF4-FFF2-40B4-BE49-F238E27FC236}">
                <a16:creationId xmlns:a16="http://schemas.microsoft.com/office/drawing/2014/main" id="{1041E7B2-71B0-468C-96E0-13B504F1E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960905">
            <a:off x="5967778" y="3389177"/>
            <a:ext cx="14716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群組 47">
            <a:extLst>
              <a:ext uri="{FF2B5EF4-FFF2-40B4-BE49-F238E27FC236}">
                <a16:creationId xmlns:a16="http://schemas.microsoft.com/office/drawing/2014/main" id="{BFDD4735-9987-45D0-A159-95362B67E39E}"/>
              </a:ext>
            </a:extLst>
          </p:cNvPr>
          <p:cNvGrpSpPr/>
          <p:nvPr/>
        </p:nvGrpSpPr>
        <p:grpSpPr>
          <a:xfrm>
            <a:off x="1001350" y="1415616"/>
            <a:ext cx="5528151" cy="2271376"/>
            <a:chOff x="1119653" y="1260581"/>
            <a:chExt cx="5528151" cy="2271376"/>
          </a:xfrm>
        </p:grpSpPr>
        <p:sp>
          <p:nvSpPr>
            <p:cNvPr id="49" name="Google Shape;465;p41">
              <a:extLst>
                <a:ext uri="{FF2B5EF4-FFF2-40B4-BE49-F238E27FC236}">
                  <a16:creationId xmlns:a16="http://schemas.microsoft.com/office/drawing/2014/main" id="{B4B3B553-067E-4872-A294-D11262ECD4E5}"/>
                </a:ext>
              </a:extLst>
            </p:cNvPr>
            <p:cNvSpPr/>
            <p:nvPr/>
          </p:nvSpPr>
          <p:spPr>
            <a:xfrm flipV="1">
              <a:off x="1119653" y="1260581"/>
              <a:ext cx="5389935" cy="2271376"/>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文字方塊 5">
              <a:extLst>
                <a:ext uri="{FF2B5EF4-FFF2-40B4-BE49-F238E27FC236}">
                  <a16:creationId xmlns:a16="http://schemas.microsoft.com/office/drawing/2014/main" id="{675ED148-8C79-4FBF-A772-DDAC46E16E05}"/>
                </a:ext>
              </a:extLst>
            </p:cNvPr>
            <p:cNvSpPr txBox="1">
              <a:spLocks noChangeArrowheads="1"/>
            </p:cNvSpPr>
            <p:nvPr/>
          </p:nvSpPr>
          <p:spPr bwMode="auto">
            <a:xfrm>
              <a:off x="1418002" y="1589570"/>
              <a:ext cx="5229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ct val="0"/>
                </a:spcBef>
                <a:buNone/>
              </a:pPr>
              <a:r>
                <a:rPr lang="en-US" altLang="zh-TW" b="1" dirty="0">
                  <a:solidFill>
                    <a:srgbClr val="0070C0"/>
                  </a:solidFill>
                  <a:latin typeface="+mn-lt"/>
                  <a:ea typeface="微軟正黑體" panose="020B0604030504040204" pitchFamily="34" charset="-120"/>
                </a:rPr>
                <a:t>1. Make a reservation or Walk in </a:t>
              </a:r>
              <a:endParaRPr lang="zh-TW" altLang="en-US" b="1" dirty="0">
                <a:solidFill>
                  <a:srgbClr val="0070C0"/>
                </a:solidFill>
                <a:latin typeface="+mn-lt"/>
                <a:ea typeface="微軟正黑體" panose="020B0604030504040204" pitchFamily="34" charset="-120"/>
              </a:endParaRPr>
            </a:p>
          </p:txBody>
        </p:sp>
        <p:sp>
          <p:nvSpPr>
            <p:cNvPr id="69" name="文字方塊 16">
              <a:extLst>
                <a:ext uri="{FF2B5EF4-FFF2-40B4-BE49-F238E27FC236}">
                  <a16:creationId xmlns:a16="http://schemas.microsoft.com/office/drawing/2014/main" id="{5AC80C70-5346-46C5-9DAE-BD4130428F9C}"/>
                </a:ext>
              </a:extLst>
            </p:cNvPr>
            <p:cNvSpPr txBox="1">
              <a:spLocks noChangeArrowheads="1"/>
            </p:cNvSpPr>
            <p:nvPr/>
          </p:nvSpPr>
          <p:spPr bwMode="auto">
            <a:xfrm>
              <a:off x="1365723" y="2215888"/>
              <a:ext cx="46856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ct val="0"/>
                </a:spcBef>
                <a:buFontTx/>
                <a:buNone/>
              </a:pPr>
              <a:r>
                <a:rPr lang="en-US" altLang="zh-TW" sz="1800" dirty="0">
                  <a:latin typeface="+mn-lt"/>
                  <a:ea typeface="微軟正黑體" panose="020B0604030504040204" pitchFamily="34" charset="-120"/>
                </a:rPr>
                <a:t>If you have any problems (e.g. learning in NTU, living in Taiwan, physical and mental health issues…) and want to have someone to talk with.   </a:t>
              </a:r>
              <a:endParaRPr lang="zh-TW" altLang="en-US" sz="1800" dirty="0">
                <a:latin typeface="+mn-lt"/>
                <a:ea typeface="微軟正黑體" panose="020B0604030504040204" pitchFamily="34" charset="-120"/>
              </a:endParaRPr>
            </a:p>
          </p:txBody>
        </p:sp>
        <p:cxnSp>
          <p:nvCxnSpPr>
            <p:cNvPr id="70" name="直線接點 69">
              <a:extLst>
                <a:ext uri="{FF2B5EF4-FFF2-40B4-BE49-F238E27FC236}">
                  <a16:creationId xmlns:a16="http://schemas.microsoft.com/office/drawing/2014/main" id="{ACFC2AD2-A7BF-4641-BA2C-DF2984E1C805}"/>
                </a:ext>
              </a:extLst>
            </p:cNvPr>
            <p:cNvCxnSpPr>
              <a:cxnSpLocks/>
            </p:cNvCxnSpPr>
            <p:nvPr/>
          </p:nvCxnSpPr>
          <p:spPr>
            <a:xfrm>
              <a:off x="1403268" y="2151623"/>
              <a:ext cx="4159420" cy="51161"/>
            </a:xfrm>
            <a:prstGeom prst="line">
              <a:avLst/>
            </a:prstGeom>
            <a:ln w="38100">
              <a:solidFill>
                <a:srgbClr val="C0D6C9"/>
              </a:solidFill>
            </a:ln>
          </p:spPr>
          <p:style>
            <a:lnRef idx="1">
              <a:schemeClr val="accent1"/>
            </a:lnRef>
            <a:fillRef idx="0">
              <a:schemeClr val="accent1"/>
            </a:fillRef>
            <a:effectRef idx="0">
              <a:schemeClr val="accent1"/>
            </a:effectRef>
            <a:fontRef idx="minor">
              <a:schemeClr val="tx1"/>
            </a:fontRef>
          </p:style>
        </p:cxnSp>
      </p:grpSp>
      <p:grpSp>
        <p:nvGrpSpPr>
          <p:cNvPr id="71" name="群組 70">
            <a:extLst>
              <a:ext uri="{FF2B5EF4-FFF2-40B4-BE49-F238E27FC236}">
                <a16:creationId xmlns:a16="http://schemas.microsoft.com/office/drawing/2014/main" id="{D4B70D9F-4234-4B45-95BE-BC630CEF27E5}"/>
              </a:ext>
            </a:extLst>
          </p:cNvPr>
          <p:cNvGrpSpPr/>
          <p:nvPr/>
        </p:nvGrpSpPr>
        <p:grpSpPr>
          <a:xfrm>
            <a:off x="7650874" y="1688413"/>
            <a:ext cx="4172317" cy="2520766"/>
            <a:chOff x="7456812" y="1498910"/>
            <a:chExt cx="4172317" cy="2520766"/>
          </a:xfrm>
        </p:grpSpPr>
        <p:sp>
          <p:nvSpPr>
            <p:cNvPr id="72" name="Google Shape;465;p41">
              <a:extLst>
                <a:ext uri="{FF2B5EF4-FFF2-40B4-BE49-F238E27FC236}">
                  <a16:creationId xmlns:a16="http://schemas.microsoft.com/office/drawing/2014/main" id="{C719C2BD-91BD-498B-8026-33E4998B713D}"/>
                </a:ext>
              </a:extLst>
            </p:cNvPr>
            <p:cNvSpPr/>
            <p:nvPr/>
          </p:nvSpPr>
          <p:spPr>
            <a:xfrm flipH="1" flipV="1">
              <a:off x="7456812" y="1498910"/>
              <a:ext cx="4030282" cy="2520766"/>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文字方塊 9">
              <a:extLst>
                <a:ext uri="{FF2B5EF4-FFF2-40B4-BE49-F238E27FC236}">
                  <a16:creationId xmlns:a16="http://schemas.microsoft.com/office/drawing/2014/main" id="{D228A7B8-3605-4A62-9F9E-5572DB8318CD}"/>
                </a:ext>
              </a:extLst>
            </p:cNvPr>
            <p:cNvSpPr txBox="1">
              <a:spLocks noChangeArrowheads="1"/>
            </p:cNvSpPr>
            <p:nvPr/>
          </p:nvSpPr>
          <p:spPr bwMode="auto">
            <a:xfrm>
              <a:off x="7575246" y="1740583"/>
              <a:ext cx="37810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406400" indent="-406400">
                <a:lnSpc>
                  <a:spcPct val="100000"/>
                </a:lnSpc>
                <a:spcBef>
                  <a:spcPct val="0"/>
                </a:spcBef>
                <a:buFont typeface="+mj-lt"/>
                <a:buAutoNum type="arabicPeriod" startAt="2"/>
              </a:pPr>
              <a:r>
                <a:rPr lang="en-US" altLang="zh-TW" b="1" dirty="0">
                  <a:solidFill>
                    <a:srgbClr val="0070C0"/>
                  </a:solidFill>
                  <a:latin typeface="+mn-lt"/>
                  <a:ea typeface="微軟正黑體" panose="020B0604030504040204" pitchFamily="34" charset="-120"/>
                </a:rPr>
                <a:t>Assess your needs &amp;</a:t>
              </a:r>
              <a:br>
                <a:rPr lang="en-US" altLang="zh-TW" b="1" dirty="0">
                  <a:solidFill>
                    <a:srgbClr val="0070C0"/>
                  </a:solidFill>
                  <a:latin typeface="+mn-lt"/>
                  <a:ea typeface="微軟正黑體" panose="020B0604030504040204" pitchFamily="34" charset="-120"/>
                </a:rPr>
              </a:br>
              <a:r>
                <a:rPr lang="en-US" altLang="zh-TW" b="1" dirty="0">
                  <a:solidFill>
                    <a:srgbClr val="0070C0"/>
                  </a:solidFill>
                  <a:latin typeface="+mn-lt"/>
                  <a:ea typeface="微軟正黑體" panose="020B0604030504040204" pitchFamily="34" charset="-120"/>
                </a:rPr>
                <a:t>Set the plan</a:t>
              </a:r>
              <a:endParaRPr lang="zh-TW" altLang="en-US" b="1" dirty="0">
                <a:solidFill>
                  <a:srgbClr val="0070C0"/>
                </a:solidFill>
                <a:latin typeface="+mn-lt"/>
                <a:ea typeface="微軟正黑體" panose="020B0604030504040204" pitchFamily="34" charset="-120"/>
              </a:endParaRPr>
            </a:p>
          </p:txBody>
        </p:sp>
        <p:sp>
          <p:nvSpPr>
            <p:cNvPr id="74" name="文字方塊 20">
              <a:extLst>
                <a:ext uri="{FF2B5EF4-FFF2-40B4-BE49-F238E27FC236}">
                  <a16:creationId xmlns:a16="http://schemas.microsoft.com/office/drawing/2014/main" id="{3B3ED371-3E17-48D4-BFB2-0BF91C890D76}"/>
                </a:ext>
              </a:extLst>
            </p:cNvPr>
            <p:cNvSpPr txBox="1">
              <a:spLocks noChangeArrowheads="1"/>
            </p:cNvSpPr>
            <p:nvPr/>
          </p:nvSpPr>
          <p:spPr bwMode="auto">
            <a:xfrm>
              <a:off x="7652442" y="2842742"/>
              <a:ext cx="3976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nSpc>
                  <a:spcPct val="100000"/>
                </a:lnSpc>
                <a:spcBef>
                  <a:spcPct val="0"/>
                </a:spcBef>
                <a:buFontTx/>
                <a:buNone/>
                <a:defRPr>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9pPr>
            </a:lstStyle>
            <a:p>
              <a:r>
                <a:rPr lang="en-US" altLang="zh-TW" dirty="0"/>
                <a:t>Consulting specialist would have a discussion with you and figure out a plan based on your needs.</a:t>
              </a:r>
              <a:endParaRPr lang="zh-TW" altLang="en-US" dirty="0"/>
            </a:p>
          </p:txBody>
        </p:sp>
        <p:cxnSp>
          <p:nvCxnSpPr>
            <p:cNvPr id="75" name="直線接點 74">
              <a:extLst>
                <a:ext uri="{FF2B5EF4-FFF2-40B4-BE49-F238E27FC236}">
                  <a16:creationId xmlns:a16="http://schemas.microsoft.com/office/drawing/2014/main" id="{FC1698D6-645B-408A-A773-FC3C122E84BE}"/>
                </a:ext>
              </a:extLst>
            </p:cNvPr>
            <p:cNvCxnSpPr>
              <a:cxnSpLocks/>
            </p:cNvCxnSpPr>
            <p:nvPr/>
          </p:nvCxnSpPr>
          <p:spPr>
            <a:xfrm>
              <a:off x="7647694" y="2751361"/>
              <a:ext cx="3485744" cy="0"/>
            </a:xfrm>
            <a:prstGeom prst="line">
              <a:avLst/>
            </a:prstGeom>
            <a:ln w="38100">
              <a:solidFill>
                <a:srgbClr val="C0D6C9"/>
              </a:solidFill>
            </a:ln>
          </p:spPr>
          <p:style>
            <a:lnRef idx="1">
              <a:schemeClr val="accent1"/>
            </a:lnRef>
            <a:fillRef idx="0">
              <a:schemeClr val="accent1"/>
            </a:fillRef>
            <a:effectRef idx="0">
              <a:schemeClr val="accent1"/>
            </a:effectRef>
            <a:fontRef idx="minor">
              <a:schemeClr val="tx1"/>
            </a:fontRef>
          </p:style>
        </p:cxnSp>
      </p:grpSp>
      <p:grpSp>
        <p:nvGrpSpPr>
          <p:cNvPr id="76" name="群組 75">
            <a:extLst>
              <a:ext uri="{FF2B5EF4-FFF2-40B4-BE49-F238E27FC236}">
                <a16:creationId xmlns:a16="http://schemas.microsoft.com/office/drawing/2014/main" id="{93B6A1A6-26EA-4C47-9C46-5878B59B3C5B}"/>
              </a:ext>
            </a:extLst>
          </p:cNvPr>
          <p:cNvGrpSpPr/>
          <p:nvPr/>
        </p:nvGrpSpPr>
        <p:grpSpPr>
          <a:xfrm>
            <a:off x="1385807" y="3999594"/>
            <a:ext cx="4494846" cy="2433548"/>
            <a:chOff x="1487402" y="3814605"/>
            <a:chExt cx="4494846" cy="2433548"/>
          </a:xfrm>
        </p:grpSpPr>
        <p:sp>
          <p:nvSpPr>
            <p:cNvPr id="77" name="Google Shape;465;p41">
              <a:extLst>
                <a:ext uri="{FF2B5EF4-FFF2-40B4-BE49-F238E27FC236}">
                  <a16:creationId xmlns:a16="http://schemas.microsoft.com/office/drawing/2014/main" id="{559BF33D-B12F-449C-8BB2-2A81CC41AAA9}"/>
                </a:ext>
              </a:extLst>
            </p:cNvPr>
            <p:cNvSpPr/>
            <p:nvPr/>
          </p:nvSpPr>
          <p:spPr>
            <a:xfrm>
              <a:off x="1487402" y="3814605"/>
              <a:ext cx="4370486" cy="2433548"/>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文字方塊 24">
              <a:extLst>
                <a:ext uri="{FF2B5EF4-FFF2-40B4-BE49-F238E27FC236}">
                  <a16:creationId xmlns:a16="http://schemas.microsoft.com/office/drawing/2014/main" id="{3CEB8E2C-54AD-4C7A-B6E9-E232D1BC990F}"/>
                </a:ext>
              </a:extLst>
            </p:cNvPr>
            <p:cNvSpPr txBox="1">
              <a:spLocks noChangeArrowheads="1"/>
            </p:cNvSpPr>
            <p:nvPr/>
          </p:nvSpPr>
          <p:spPr bwMode="auto">
            <a:xfrm>
              <a:off x="1637648" y="4085736"/>
              <a:ext cx="41203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406400" indent="-406400">
                <a:lnSpc>
                  <a:spcPct val="100000"/>
                </a:lnSpc>
                <a:spcBef>
                  <a:spcPct val="0"/>
                </a:spcBef>
                <a:buFont typeface="+mj-lt"/>
                <a:buAutoNum type="arabicPeriod" startAt="2"/>
                <a:defRPr sz="3200" b="1">
                  <a:solidFill>
                    <a:srgbClr val="0070C0"/>
                  </a:solidFill>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9pPr>
            </a:lstStyle>
            <a:p>
              <a:pPr>
                <a:buFont typeface="+mj-lt"/>
                <a:buAutoNum type="arabicPeriod" startAt="3"/>
              </a:pPr>
              <a:r>
                <a:rPr lang="en-US" altLang="zh-TW" dirty="0"/>
                <a:t>Resource &amp; Referral</a:t>
              </a:r>
              <a:endParaRPr lang="zh-TW" altLang="en-US" dirty="0"/>
            </a:p>
          </p:txBody>
        </p:sp>
        <p:sp>
          <p:nvSpPr>
            <p:cNvPr id="79" name="文字方塊 25">
              <a:extLst>
                <a:ext uri="{FF2B5EF4-FFF2-40B4-BE49-F238E27FC236}">
                  <a16:creationId xmlns:a16="http://schemas.microsoft.com/office/drawing/2014/main" id="{BE778879-2DF9-4D29-A95C-042E7F719D90}"/>
                </a:ext>
              </a:extLst>
            </p:cNvPr>
            <p:cNvSpPr txBox="1">
              <a:spLocks noChangeArrowheads="1"/>
            </p:cNvSpPr>
            <p:nvPr/>
          </p:nvSpPr>
          <p:spPr bwMode="auto">
            <a:xfrm>
              <a:off x="1727748" y="4798286"/>
              <a:ext cx="4254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nSpc>
                  <a:spcPct val="100000"/>
                </a:lnSpc>
                <a:spcBef>
                  <a:spcPct val="0"/>
                </a:spcBef>
                <a:buFontTx/>
                <a:buNone/>
                <a:defRPr>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9pPr>
            </a:lstStyle>
            <a:p>
              <a:r>
                <a:rPr lang="en-US" altLang="zh-TW" dirty="0"/>
                <a:t>Consulting specialist would keep working with you, make referrals, coordinate resources in NTU or from other agencies,</a:t>
              </a:r>
              <a:r>
                <a:rPr lang="zh-TW" altLang="en-US" dirty="0"/>
                <a:t> </a:t>
              </a:r>
              <a:r>
                <a:rPr lang="en-US" altLang="zh-TW" dirty="0"/>
                <a:t>and advocate for your right. </a:t>
              </a:r>
              <a:endParaRPr lang="zh-TW" altLang="en-US" dirty="0"/>
            </a:p>
          </p:txBody>
        </p:sp>
        <p:cxnSp>
          <p:nvCxnSpPr>
            <p:cNvPr id="80" name="直線接點 79">
              <a:extLst>
                <a:ext uri="{FF2B5EF4-FFF2-40B4-BE49-F238E27FC236}">
                  <a16:creationId xmlns:a16="http://schemas.microsoft.com/office/drawing/2014/main" id="{D687C72D-E731-4A6E-993A-8F1E452E6FF6}"/>
                </a:ext>
              </a:extLst>
            </p:cNvPr>
            <p:cNvCxnSpPr>
              <a:cxnSpLocks/>
            </p:cNvCxnSpPr>
            <p:nvPr/>
          </p:nvCxnSpPr>
          <p:spPr>
            <a:xfrm>
              <a:off x="1727748" y="4712364"/>
              <a:ext cx="3834940" cy="0"/>
            </a:xfrm>
            <a:prstGeom prst="line">
              <a:avLst/>
            </a:prstGeom>
            <a:ln w="38100">
              <a:solidFill>
                <a:srgbClr val="C0D6C9"/>
              </a:solidFill>
            </a:ln>
          </p:spPr>
          <p:style>
            <a:lnRef idx="1">
              <a:schemeClr val="accent1"/>
            </a:lnRef>
            <a:fillRef idx="0">
              <a:schemeClr val="accent1"/>
            </a:fillRef>
            <a:effectRef idx="0">
              <a:schemeClr val="accent1"/>
            </a:effectRef>
            <a:fontRef idx="minor">
              <a:schemeClr val="tx1"/>
            </a:fontRef>
          </p:style>
        </p:cxnSp>
      </p:grpSp>
      <p:pic>
        <p:nvPicPr>
          <p:cNvPr id="81" name="圖片 30">
            <a:extLst>
              <a:ext uri="{FF2B5EF4-FFF2-40B4-BE49-F238E27FC236}">
                <a16:creationId xmlns:a16="http://schemas.microsoft.com/office/drawing/2014/main" id="{B363539C-68C8-4F6A-B511-0220EB5C6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46214">
            <a:off x="5987037" y="4673423"/>
            <a:ext cx="1434228" cy="143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 name="群組 81">
            <a:extLst>
              <a:ext uri="{FF2B5EF4-FFF2-40B4-BE49-F238E27FC236}">
                <a16:creationId xmlns:a16="http://schemas.microsoft.com/office/drawing/2014/main" id="{49BBE6F5-DC51-4F50-A9A6-96DD6ED10BDD}"/>
              </a:ext>
            </a:extLst>
          </p:cNvPr>
          <p:cNvGrpSpPr/>
          <p:nvPr/>
        </p:nvGrpSpPr>
        <p:grpSpPr>
          <a:xfrm>
            <a:off x="7650874" y="4588774"/>
            <a:ext cx="4036247" cy="2075168"/>
            <a:chOff x="7554711" y="4387416"/>
            <a:chExt cx="4036247" cy="2075168"/>
          </a:xfrm>
        </p:grpSpPr>
        <p:sp>
          <p:nvSpPr>
            <p:cNvPr id="83" name="Google Shape;465;p41">
              <a:extLst>
                <a:ext uri="{FF2B5EF4-FFF2-40B4-BE49-F238E27FC236}">
                  <a16:creationId xmlns:a16="http://schemas.microsoft.com/office/drawing/2014/main" id="{203080DC-A1F1-4D23-A5B9-9AA3787FE03B}"/>
                </a:ext>
              </a:extLst>
            </p:cNvPr>
            <p:cNvSpPr/>
            <p:nvPr/>
          </p:nvSpPr>
          <p:spPr>
            <a:xfrm flipV="1">
              <a:off x="7554711" y="4387416"/>
              <a:ext cx="4036247" cy="2075168"/>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文字方塊 28">
              <a:extLst>
                <a:ext uri="{FF2B5EF4-FFF2-40B4-BE49-F238E27FC236}">
                  <a16:creationId xmlns:a16="http://schemas.microsoft.com/office/drawing/2014/main" id="{145B2274-79FE-49F4-A393-28668112B083}"/>
                </a:ext>
              </a:extLst>
            </p:cNvPr>
            <p:cNvSpPr txBox="1">
              <a:spLocks noChangeArrowheads="1"/>
            </p:cNvSpPr>
            <p:nvPr/>
          </p:nvSpPr>
          <p:spPr bwMode="auto">
            <a:xfrm>
              <a:off x="7827917" y="5308454"/>
              <a:ext cx="3633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nSpc>
                  <a:spcPct val="100000"/>
                </a:lnSpc>
                <a:spcBef>
                  <a:spcPct val="0"/>
                </a:spcBef>
                <a:buFontTx/>
                <a:buNone/>
                <a:defRPr>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9pPr>
            </a:lstStyle>
            <a:p>
              <a:r>
                <a:rPr lang="en-US" altLang="zh-TW" dirty="0"/>
                <a:t>Consulting specialist would keep connecting with you until you could adapt to your life in NTU. </a:t>
              </a:r>
              <a:endParaRPr lang="zh-TW" altLang="en-US" dirty="0"/>
            </a:p>
          </p:txBody>
        </p:sp>
        <p:cxnSp>
          <p:nvCxnSpPr>
            <p:cNvPr id="85" name="直線接點 84">
              <a:extLst>
                <a:ext uri="{FF2B5EF4-FFF2-40B4-BE49-F238E27FC236}">
                  <a16:creationId xmlns:a16="http://schemas.microsoft.com/office/drawing/2014/main" id="{7A3CC4E9-25A3-4B03-9038-CDC21E741E8A}"/>
                </a:ext>
              </a:extLst>
            </p:cNvPr>
            <p:cNvCxnSpPr>
              <a:cxnSpLocks/>
            </p:cNvCxnSpPr>
            <p:nvPr/>
          </p:nvCxnSpPr>
          <p:spPr>
            <a:xfrm>
              <a:off x="7882383" y="5223073"/>
              <a:ext cx="3310838" cy="27508"/>
            </a:xfrm>
            <a:prstGeom prst="line">
              <a:avLst/>
            </a:prstGeom>
            <a:ln w="38100">
              <a:solidFill>
                <a:srgbClr val="C0D6C9"/>
              </a:solidFill>
            </a:ln>
          </p:spPr>
          <p:style>
            <a:lnRef idx="1">
              <a:schemeClr val="accent1"/>
            </a:lnRef>
            <a:fillRef idx="0">
              <a:schemeClr val="accent1"/>
            </a:fillRef>
            <a:effectRef idx="0">
              <a:schemeClr val="accent1"/>
            </a:effectRef>
            <a:fontRef idx="minor">
              <a:schemeClr val="tx1"/>
            </a:fontRef>
          </p:style>
        </p:cxnSp>
        <p:sp>
          <p:nvSpPr>
            <p:cNvPr id="86" name="文字方塊 27">
              <a:extLst>
                <a:ext uri="{FF2B5EF4-FFF2-40B4-BE49-F238E27FC236}">
                  <a16:creationId xmlns:a16="http://schemas.microsoft.com/office/drawing/2014/main" id="{94F6344D-F114-4823-909C-82209D524D13}"/>
                </a:ext>
              </a:extLst>
            </p:cNvPr>
            <p:cNvSpPr txBox="1">
              <a:spLocks noChangeArrowheads="1"/>
            </p:cNvSpPr>
            <p:nvPr/>
          </p:nvSpPr>
          <p:spPr bwMode="auto">
            <a:xfrm>
              <a:off x="7844459" y="4606562"/>
              <a:ext cx="37464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406400" indent="-406400">
                <a:lnSpc>
                  <a:spcPct val="100000"/>
                </a:lnSpc>
                <a:spcBef>
                  <a:spcPct val="0"/>
                </a:spcBef>
                <a:buFont typeface="+mj-lt"/>
                <a:buAutoNum type="arabicPeriod" startAt="3"/>
                <a:defRPr sz="3200" b="1">
                  <a:solidFill>
                    <a:srgbClr val="0070C0"/>
                  </a:solidFill>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9pPr>
            </a:lstStyle>
            <a:p>
              <a:pPr>
                <a:buFont typeface="+mj-lt"/>
                <a:buAutoNum type="arabicPeriod" startAt="4"/>
              </a:pPr>
              <a:r>
                <a:rPr lang="en-US" altLang="zh-TW" dirty="0"/>
                <a:t>Keep connection </a:t>
              </a:r>
              <a:endParaRPr lang="zh-TW" altLang="en-US" dirty="0"/>
            </a:p>
          </p:txBody>
        </p:sp>
      </p:grpSp>
      <p:pic>
        <p:nvPicPr>
          <p:cNvPr id="87" name="圖片 30">
            <a:extLst>
              <a:ext uri="{FF2B5EF4-FFF2-40B4-BE49-F238E27FC236}">
                <a16:creationId xmlns:a16="http://schemas.microsoft.com/office/drawing/2014/main" id="{FE8DCE42-A2B9-4912-BDA9-F4F17B9E4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80566">
            <a:off x="6020109" y="1995679"/>
            <a:ext cx="150336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36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6" name="Google Shape;138;p6">
            <a:extLst>
              <a:ext uri="{FF2B5EF4-FFF2-40B4-BE49-F238E27FC236}">
                <a16:creationId xmlns:a16="http://schemas.microsoft.com/office/drawing/2014/main" id="{0D089686-5E62-44DF-9576-569684D806C1}"/>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26627" name="Google Shape;139;p6">
            <a:extLst>
              <a:ext uri="{FF2B5EF4-FFF2-40B4-BE49-F238E27FC236}">
                <a16:creationId xmlns:a16="http://schemas.microsoft.com/office/drawing/2014/main" id="{AC2A14D7-64CA-4C58-A650-3D98130BC48F}"/>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16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18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105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sp>
        <p:nvSpPr>
          <p:cNvPr id="26629" name="Google Shape;141;p6">
            <a:extLst>
              <a:ext uri="{FF2B5EF4-FFF2-40B4-BE49-F238E27FC236}">
                <a16:creationId xmlns:a16="http://schemas.microsoft.com/office/drawing/2014/main" id="{021AF148-3668-4AFB-814A-8BE93EC0F639}"/>
              </a:ext>
            </a:extLst>
          </p:cNvPr>
          <p:cNvSpPr txBox="1">
            <a:spLocks noChangeArrowheads="1"/>
          </p:cNvSpPr>
          <p:nvPr/>
        </p:nvSpPr>
        <p:spPr bwMode="auto">
          <a:xfrm>
            <a:off x="2883430" y="998446"/>
            <a:ext cx="3652307" cy="19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400" b="1" dirty="0">
                <a:solidFill>
                  <a:srgbClr val="0070C0"/>
                </a:solidFill>
                <a:latin typeface="+mn-lt"/>
                <a:ea typeface="微軟正黑體" panose="020B0604030504040204" pitchFamily="34" charset="-120"/>
                <a:sym typeface="標楷體" panose="03000509000000000000" pitchFamily="65" charset="-120"/>
              </a:rPr>
              <a:t>Yu-Yun</a:t>
            </a:r>
            <a:r>
              <a:rPr lang="zh-TW" altLang="en-US" sz="2400" b="1" dirty="0">
                <a:solidFill>
                  <a:srgbClr val="0070C0"/>
                </a:solidFill>
                <a:latin typeface="+mn-lt"/>
                <a:ea typeface="微軟正黑體" panose="020B0604030504040204" pitchFamily="34" charset="-120"/>
                <a:sym typeface="標楷體" panose="03000509000000000000" pitchFamily="65" charset="-120"/>
              </a:rPr>
              <a:t> </a:t>
            </a:r>
            <a:r>
              <a:rPr lang="en-US" altLang="zh-TW" sz="2400" b="1" dirty="0">
                <a:solidFill>
                  <a:srgbClr val="0070C0"/>
                </a:solidFill>
                <a:latin typeface="+mn-lt"/>
                <a:ea typeface="微軟正黑體" panose="020B0604030504040204" pitchFamily="34" charset="-120"/>
                <a:sym typeface="標楷體" panose="03000509000000000000" pitchFamily="65" charset="-120"/>
              </a:rPr>
              <a:t>Wang</a:t>
            </a:r>
            <a:r>
              <a:rPr lang="en-US" altLang="zh-TW" sz="2400" dirty="0">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consulting specialist</a:t>
            </a:r>
          </a:p>
          <a:p>
            <a:pPr eaLnBrk="1" hangingPunct="1">
              <a:buClr>
                <a:srgbClr val="0070C0"/>
              </a:buClr>
              <a:buSzPts val="3000"/>
              <a:buFont typeface="標楷體" panose="03000509000000000000" pitchFamily="65" charset="-120"/>
              <a:buNone/>
            </a:pPr>
            <a:endParaRPr lang="zh-TW" altLang="zh-TW" dirty="0">
              <a:latin typeface="+mn-lt"/>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Location: </a:t>
            </a:r>
            <a:r>
              <a:rPr lang="en-US" altLang="zh-TW" sz="1600" dirty="0">
                <a:latin typeface="+mn-lt"/>
                <a:ea typeface="微軟正黑體" panose="020B0604030504040204" pitchFamily="34" charset="-120"/>
                <a:sym typeface="標楷體" panose="03000509000000000000" pitchFamily="65" charset="-120"/>
              </a:rPr>
              <a:t>1F, College of Liberal Arts</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Office hours: </a:t>
            </a:r>
          </a:p>
          <a:p>
            <a:pPr eaLnBrk="1" hangingPunct="1">
              <a:buSzPts val="1600"/>
              <a:buFont typeface="標楷體" panose="03000509000000000000" pitchFamily="65" charset="-120"/>
              <a:buNone/>
            </a:pPr>
            <a:r>
              <a:rPr lang="en-US" altLang="zh-TW" sz="1600" dirty="0">
                <a:latin typeface="+mn-lt"/>
                <a:ea typeface="微軟正黑體" panose="020B0604030504040204" pitchFamily="34" charset="-120"/>
                <a:sym typeface="標楷體" panose="03000509000000000000" pitchFamily="65" charset="-120"/>
              </a:rPr>
              <a:t>Mon., Tue., Wed., Fri. 09:00-17:00  </a:t>
            </a:r>
            <a:endParaRPr lang="zh-TW" altLang="zh-TW" dirty="0">
              <a:latin typeface="+mn-lt"/>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sym typeface="Times New Roman" panose="02020603050405020304" pitchFamily="18" charset="0"/>
              </a:rPr>
              <a:t>3366-7312</a:t>
            </a:r>
            <a:endParaRPr lang="en-US" altLang="zh-TW" sz="1600" b="1" dirty="0">
              <a:latin typeface="+mn-lt"/>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err="1">
                <a:latin typeface="+mn-lt"/>
                <a:sym typeface="Times New Roman" panose="02020603050405020304" pitchFamily="18" charset="0"/>
              </a:rPr>
              <a:t>yywang@ntu.edu.tw</a:t>
            </a:r>
            <a:endParaRPr lang="zh-TW" altLang="zh-TW" dirty="0">
              <a:latin typeface="+mn-lt"/>
            </a:endParaRPr>
          </a:p>
        </p:txBody>
      </p:sp>
      <p:sp>
        <p:nvSpPr>
          <p:cNvPr id="26630" name="Google Shape;142;p6">
            <a:extLst>
              <a:ext uri="{FF2B5EF4-FFF2-40B4-BE49-F238E27FC236}">
                <a16:creationId xmlns:a16="http://schemas.microsoft.com/office/drawing/2014/main" id="{7058421A-41A1-444F-BDD1-FD14528E5CFD}"/>
              </a:ext>
            </a:extLst>
          </p:cNvPr>
          <p:cNvSpPr txBox="1">
            <a:spLocks noChangeArrowheads="1"/>
          </p:cNvSpPr>
          <p:nvPr/>
        </p:nvSpPr>
        <p:spPr bwMode="auto">
          <a:xfrm>
            <a:off x="8374145" y="1075848"/>
            <a:ext cx="4036929" cy="123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600" b="1" dirty="0">
                <a:solidFill>
                  <a:srgbClr val="0070C0"/>
                </a:solidFill>
                <a:latin typeface="+mn-lt"/>
                <a:ea typeface="微軟正黑體" panose="020B0604030504040204" pitchFamily="34" charset="-120"/>
                <a:sym typeface="標楷體" panose="03000509000000000000" pitchFamily="65" charset="-120"/>
              </a:rPr>
              <a:t>Bo-Ting Lee</a:t>
            </a:r>
            <a:r>
              <a:rPr lang="zh-TW" altLang="en-US" sz="2600" b="1" dirty="0">
                <a:solidFill>
                  <a:srgbClr val="0070C0"/>
                </a:solidFill>
                <a:latin typeface="+mn-lt"/>
                <a:ea typeface="微軟正黑體" panose="020B0604030504040204" pitchFamily="34" charset="-120"/>
                <a:sym typeface="標楷體" panose="03000509000000000000" pitchFamily="65" charset="-120"/>
              </a:rPr>
              <a:t> </a:t>
            </a:r>
            <a:r>
              <a:rPr lang="en" altLang="zh-TW" sz="1600" dirty="0">
                <a:latin typeface="+mn-lt"/>
              </a:rPr>
              <a:t>Senior Clerk</a:t>
            </a:r>
          </a:p>
          <a:p>
            <a:pPr>
              <a:buClr>
                <a:srgbClr val="0070C0"/>
              </a:buClr>
              <a:buSzPts val="3000"/>
            </a:pPr>
            <a:endParaRPr lang="zh-TW" altLang="zh-TW" sz="1600" b="1" dirty="0">
              <a:latin typeface="微軟正黑體" panose="020B0604030504040204" pitchFamily="34" charset="-120"/>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sym typeface="Times New Roman" panose="02020603050405020304" pitchFamily="18" charset="0"/>
              </a:rPr>
              <a:t>3366-2054</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a:latin typeface="+mn-lt"/>
                <a:ea typeface="微軟正黑體" panose="020B0604030504040204" pitchFamily="34" charset="-120"/>
                <a:sym typeface="標楷體" panose="03000509000000000000" pitchFamily="65" charset="-120"/>
              </a:rPr>
              <a:t>l</a:t>
            </a:r>
            <a:r>
              <a:rPr lang="en-US" altLang="zh-TW" sz="1600" dirty="0">
                <a:latin typeface="+mn-lt"/>
                <a:sym typeface="Times New Roman" panose="02020603050405020304" pitchFamily="18" charset="0"/>
              </a:rPr>
              <a:t>eeboting1097@ntu.edu.tw</a:t>
            </a:r>
            <a:endParaRPr lang="zh-TW" altLang="zh-TW" dirty="0">
              <a:latin typeface="+mn-lt"/>
            </a:endParaRPr>
          </a:p>
        </p:txBody>
      </p:sp>
      <p:cxnSp>
        <p:nvCxnSpPr>
          <p:cNvPr id="26631" name="Google Shape;143;p6">
            <a:extLst>
              <a:ext uri="{FF2B5EF4-FFF2-40B4-BE49-F238E27FC236}">
                <a16:creationId xmlns:a16="http://schemas.microsoft.com/office/drawing/2014/main" id="{12DB84E2-5C8E-4FC8-B99D-43A7ED61A616}"/>
              </a:ext>
            </a:extLst>
          </p:cNvPr>
          <p:cNvCxnSpPr>
            <a:cxnSpLocks noChangeShapeType="1"/>
          </p:cNvCxnSpPr>
          <p:nvPr/>
        </p:nvCxnSpPr>
        <p:spPr bwMode="auto">
          <a:xfrm>
            <a:off x="1027113" y="2897188"/>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pic>
        <p:nvPicPr>
          <p:cNvPr id="26632" name="Google Shape;144;p6">
            <a:extLst>
              <a:ext uri="{FF2B5EF4-FFF2-40B4-BE49-F238E27FC236}">
                <a16:creationId xmlns:a16="http://schemas.microsoft.com/office/drawing/2014/main" id="{034DECFA-7195-4240-BC82-B425B4DCC1D9}"/>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8349" r="8349"/>
          <a:stretch/>
        </p:blipFill>
        <p:spPr bwMode="auto">
          <a:xfrm>
            <a:off x="1006261" y="1062495"/>
            <a:ext cx="1799313" cy="179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Google Shape;150;p6">
            <a:extLst>
              <a:ext uri="{FF2B5EF4-FFF2-40B4-BE49-F238E27FC236}">
                <a16:creationId xmlns:a16="http://schemas.microsoft.com/office/drawing/2014/main" id="{3C94DC0C-F24E-4E24-A057-2BCA0CE17C5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975" y="1045892"/>
            <a:ext cx="169047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Google Shape;143;p6">
            <a:extLst>
              <a:ext uri="{FF2B5EF4-FFF2-40B4-BE49-F238E27FC236}">
                <a16:creationId xmlns:a16="http://schemas.microsoft.com/office/drawing/2014/main" id="{D1B657F3-9436-4EC6-8331-8BA21BAF21F2}"/>
              </a:ext>
            </a:extLst>
          </p:cNvPr>
          <p:cNvCxnSpPr>
            <a:cxnSpLocks noChangeShapeType="1"/>
          </p:cNvCxnSpPr>
          <p:nvPr/>
        </p:nvCxnSpPr>
        <p:spPr bwMode="auto">
          <a:xfrm>
            <a:off x="1020763" y="476726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cxnSp>
        <p:nvCxnSpPr>
          <p:cNvPr id="21" name="Google Shape;143;p6">
            <a:extLst>
              <a:ext uri="{FF2B5EF4-FFF2-40B4-BE49-F238E27FC236}">
                <a16:creationId xmlns:a16="http://schemas.microsoft.com/office/drawing/2014/main" id="{75C8D4D6-26CF-424C-8B36-69D78EFE025A}"/>
              </a:ext>
            </a:extLst>
          </p:cNvPr>
          <p:cNvCxnSpPr>
            <a:cxnSpLocks noChangeShapeType="1"/>
          </p:cNvCxnSpPr>
          <p:nvPr/>
        </p:nvCxnSpPr>
        <p:spPr bwMode="auto">
          <a:xfrm>
            <a:off x="1027113" y="6601038"/>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26" name="Google Shape;158;p7">
            <a:extLst>
              <a:ext uri="{FF2B5EF4-FFF2-40B4-BE49-F238E27FC236}">
                <a16:creationId xmlns:a16="http://schemas.microsoft.com/office/drawing/2014/main" id="{D60BF8DE-06D9-4DE6-BA32-2F361568C763}"/>
              </a:ext>
            </a:extLst>
          </p:cNvPr>
          <p:cNvSpPr txBox="1">
            <a:spLocks noChangeArrowheads="1"/>
          </p:cNvSpPr>
          <p:nvPr/>
        </p:nvSpPr>
        <p:spPr bwMode="auto">
          <a:xfrm>
            <a:off x="2847261" y="4842393"/>
            <a:ext cx="3862473" cy="169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400" b="1" dirty="0">
                <a:solidFill>
                  <a:srgbClr val="0070C0"/>
                </a:solidFill>
                <a:latin typeface="+mn-lt"/>
                <a:ea typeface="微軟正黑體" panose="020B0604030504040204" pitchFamily="34" charset="-120"/>
                <a:sym typeface="標楷體" panose="03000509000000000000" pitchFamily="65" charset="-120"/>
              </a:rPr>
              <a:t>Pei-Ken</a:t>
            </a:r>
            <a:r>
              <a:rPr lang="zh-TW" altLang="en-US" sz="2400" b="1" dirty="0">
                <a:solidFill>
                  <a:srgbClr val="0070C0"/>
                </a:solidFill>
                <a:latin typeface="+mn-lt"/>
                <a:ea typeface="微軟正黑體" panose="020B0604030504040204" pitchFamily="34" charset="-120"/>
                <a:sym typeface="標楷體" panose="03000509000000000000" pitchFamily="65" charset="-120"/>
              </a:rPr>
              <a:t> </a:t>
            </a:r>
            <a:r>
              <a:rPr lang="en-US" altLang="zh-TW" sz="2400" b="1" dirty="0">
                <a:solidFill>
                  <a:srgbClr val="0070C0"/>
                </a:solidFill>
                <a:latin typeface="+mn-lt"/>
                <a:ea typeface="微軟正黑體" panose="020B0604030504040204" pitchFamily="34" charset="-120"/>
                <a:sym typeface="標楷體" panose="03000509000000000000" pitchFamily="65" charset="-120"/>
              </a:rPr>
              <a:t>Wang</a:t>
            </a:r>
            <a:r>
              <a:rPr lang="en-US" altLang="zh-TW" sz="2400" dirty="0">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consulting specialist</a:t>
            </a:r>
            <a:endParaRPr lang="zh-TW" altLang="zh-TW" sz="1600" b="1" dirty="0">
              <a:latin typeface="+mn-lt"/>
              <a:ea typeface="微軟正黑體" panose="020B0604030504040204" pitchFamily="34" charset="-120"/>
              <a:sym typeface="標楷體" panose="03000509000000000000" pitchFamily="65" charset="-120"/>
            </a:endParaRPr>
          </a:p>
          <a:p>
            <a:pPr>
              <a:buSzPts val="1600"/>
            </a:pPr>
            <a:r>
              <a:rPr lang="en-US" altLang="zh-TW" sz="1600" b="1" dirty="0">
                <a:latin typeface="+mn-lt"/>
                <a:ea typeface="微軟正黑體" panose="020B0604030504040204" pitchFamily="34" charset="-120"/>
                <a:sym typeface="標楷體" panose="03000509000000000000" pitchFamily="65" charset="-120"/>
              </a:rPr>
              <a:t>Location: </a:t>
            </a:r>
            <a:r>
              <a:rPr lang="en-US" altLang="zh-TW" sz="1600" dirty="0">
                <a:latin typeface="+mn-lt"/>
                <a:ea typeface="微軟正黑體" panose="020B0604030504040204" pitchFamily="34" charset="-120"/>
                <a:sym typeface="標楷體" panose="03000509000000000000" pitchFamily="65" charset="-120"/>
              </a:rPr>
              <a:t>4F, </a:t>
            </a:r>
            <a:r>
              <a:rPr lang="en" altLang="zh-TW" sz="1600" dirty="0">
                <a:latin typeface="+mn-lt"/>
              </a:rPr>
              <a:t>College of social Sciences Building</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Office hours: </a:t>
            </a:r>
            <a:r>
              <a:rPr lang="en-US" altLang="zh-TW" sz="1600" dirty="0">
                <a:latin typeface="+mn-lt"/>
                <a:ea typeface="微軟正黑體" panose="020B0604030504040204" pitchFamily="34" charset="-120"/>
                <a:sym typeface="標楷體" panose="03000509000000000000" pitchFamily="65" charset="-120"/>
              </a:rPr>
              <a:t>Mon.&amp; Fri. 09:00-17:00 </a:t>
            </a: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sym typeface="Times New Roman" panose="02020603050405020304" pitchFamily="18" charset="0"/>
              </a:rPr>
              <a:t>3366-7313</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err="1">
                <a:latin typeface="+mn-lt"/>
                <a:sym typeface="Times New Roman" panose="02020603050405020304" pitchFamily="18" charset="0"/>
              </a:rPr>
              <a:t>wangpeiken@ntu.edu.tw</a:t>
            </a:r>
            <a:endParaRPr lang="zh-TW" altLang="zh-TW" dirty="0">
              <a:latin typeface="+mn-lt"/>
            </a:endParaRPr>
          </a:p>
        </p:txBody>
      </p:sp>
      <p:sp>
        <p:nvSpPr>
          <p:cNvPr id="27" name="Google Shape;256;p13">
            <a:extLst>
              <a:ext uri="{FF2B5EF4-FFF2-40B4-BE49-F238E27FC236}">
                <a16:creationId xmlns:a16="http://schemas.microsoft.com/office/drawing/2014/main" id="{A522AD56-5526-4B98-9BC9-E4EB78D80768}"/>
              </a:ext>
            </a:extLst>
          </p:cNvPr>
          <p:cNvSpPr txBox="1">
            <a:spLocks noChangeArrowheads="1"/>
          </p:cNvSpPr>
          <p:nvPr/>
        </p:nvSpPr>
        <p:spPr bwMode="auto">
          <a:xfrm>
            <a:off x="8344836" y="3005592"/>
            <a:ext cx="3667290"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 altLang="zh-TW" sz="2400" b="1" dirty="0">
                <a:solidFill>
                  <a:schemeClr val="accent1"/>
                </a:solidFill>
                <a:latin typeface="+mn-lt"/>
              </a:rPr>
              <a:t>Ching-Ling</a:t>
            </a:r>
            <a:r>
              <a:rPr lang="zh-TW" altLang="en-US" sz="2400" b="1" dirty="0">
                <a:solidFill>
                  <a:schemeClr val="accent1"/>
                </a:solidFill>
                <a:latin typeface="+mn-lt"/>
              </a:rPr>
              <a:t> </a:t>
            </a:r>
            <a:r>
              <a:rPr lang="en" altLang="zh-TW" sz="2400" b="1" dirty="0" err="1">
                <a:solidFill>
                  <a:schemeClr val="accent1"/>
                </a:solidFill>
                <a:latin typeface="+mn-lt"/>
              </a:rPr>
              <a:t>Kuo</a:t>
            </a:r>
            <a:r>
              <a:rPr lang="en" altLang="zh-TW" sz="2400" b="1" dirty="0">
                <a:solidFill>
                  <a:schemeClr val="accent1"/>
                </a:solidFill>
                <a:latin typeface="+mn-lt"/>
              </a:rPr>
              <a:t> </a:t>
            </a:r>
            <a:r>
              <a:rPr lang="en" altLang="zh-TW" sz="1600" dirty="0">
                <a:latin typeface="+mn-lt"/>
              </a:rPr>
              <a:t>Senior Clerk</a:t>
            </a:r>
          </a:p>
          <a:p>
            <a:pPr>
              <a:buClr>
                <a:srgbClr val="0070C0"/>
              </a:buClr>
              <a:buSzPts val="3000"/>
            </a:pPr>
            <a:endParaRPr lang="zh-TW" altLang="zh-TW" sz="1600" b="1" dirty="0">
              <a:latin typeface="+mn-lt"/>
              <a:ea typeface="微軟正黑體" panose="020B0604030504040204" pitchFamily="34" charset="-120"/>
              <a:sym typeface="DFKai-SB" panose="03000509000000000000" pitchFamily="65" charset="-120"/>
            </a:endParaRPr>
          </a:p>
          <a:p>
            <a:pPr eaLnBrk="1" hangingPunct="1">
              <a:buSzPts val="1600"/>
              <a:buFont typeface="DFKai-SB" panose="03000509000000000000" pitchFamily="65" charset="-120"/>
              <a:buNone/>
            </a:pPr>
            <a:r>
              <a:rPr lang="en-US" altLang="zh-TW" sz="1600" b="1" dirty="0">
                <a:latin typeface="+mn-lt"/>
                <a:ea typeface="微軟正黑體" panose="020B0604030504040204" pitchFamily="34" charset="-120"/>
                <a:sym typeface="DFKai-SB" panose="03000509000000000000" pitchFamily="65" charset="-120"/>
              </a:rPr>
              <a:t>TEL: </a:t>
            </a:r>
            <a:r>
              <a:rPr lang="en-US" altLang="zh-TW" sz="1600" dirty="0">
                <a:latin typeface="+mn-lt"/>
                <a:ea typeface="微軟正黑體" panose="020B0604030504040204" pitchFamily="34" charset="-120"/>
                <a:sym typeface="Times New Roman" panose="02020603050405020304" pitchFamily="18" charset="0"/>
              </a:rPr>
              <a:t>3366-2056</a:t>
            </a:r>
            <a:br>
              <a:rPr lang="en-US" altLang="zh-TW" sz="1600" b="1" dirty="0">
                <a:latin typeface="+mn-lt"/>
                <a:ea typeface="微軟正黑體" panose="020B0604030504040204" pitchFamily="34" charset="-120"/>
                <a:sym typeface="DFKai-SB" panose="03000509000000000000" pitchFamily="65" charset="-120"/>
              </a:rPr>
            </a:br>
            <a:r>
              <a:rPr lang="en-US" altLang="zh-TW" sz="1600" b="1" dirty="0">
                <a:latin typeface="+mn-lt"/>
                <a:ea typeface="微軟正黑體" panose="020B0604030504040204" pitchFamily="34" charset="-120"/>
                <a:sym typeface="DFKai-SB" panose="03000509000000000000" pitchFamily="65" charset="-120"/>
              </a:rPr>
              <a:t>E-mail: </a:t>
            </a:r>
            <a:r>
              <a:rPr lang="en-US" altLang="zh-TW" sz="1600" dirty="0" err="1">
                <a:latin typeface="+mn-lt"/>
                <a:ea typeface="微軟正黑體" panose="020B0604030504040204" pitchFamily="34" charset="-120"/>
                <a:sym typeface="Times New Roman" panose="02020603050405020304" pitchFamily="18" charset="0"/>
              </a:rPr>
              <a:t>kuochingling@ntu.edu.tw</a:t>
            </a:r>
            <a:endParaRPr lang="zh-TW" altLang="zh-TW" sz="1600" dirty="0">
              <a:latin typeface="+mn-lt"/>
              <a:ea typeface="微軟正黑體" panose="020B0604030504040204" pitchFamily="34" charset="-120"/>
            </a:endParaRPr>
          </a:p>
        </p:txBody>
      </p:sp>
      <p:pic>
        <p:nvPicPr>
          <p:cNvPr id="28" name="Google Shape;264;p13" descr="郭淨淩">
            <a:extLst>
              <a:ext uri="{FF2B5EF4-FFF2-40B4-BE49-F238E27FC236}">
                <a16:creationId xmlns:a16="http://schemas.microsoft.com/office/drawing/2014/main" id="{16BCDC6D-6684-45E5-B401-47F37928BD39}"/>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287" y="2941862"/>
            <a:ext cx="1690688"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Google Shape;159;p7">
            <a:extLst>
              <a:ext uri="{FF2B5EF4-FFF2-40B4-BE49-F238E27FC236}">
                <a16:creationId xmlns:a16="http://schemas.microsoft.com/office/drawing/2014/main" id="{DA4E01DE-4119-4E1D-924E-40CCCFA5DD4C}"/>
              </a:ext>
            </a:extLst>
          </p:cNvPr>
          <p:cNvSpPr txBox="1">
            <a:spLocks noChangeArrowheads="1"/>
          </p:cNvSpPr>
          <p:nvPr/>
        </p:nvSpPr>
        <p:spPr bwMode="auto">
          <a:xfrm>
            <a:off x="8374145" y="4850871"/>
            <a:ext cx="3475037"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 altLang="zh-TW" sz="2400" b="1" dirty="0">
                <a:solidFill>
                  <a:schemeClr val="accent1"/>
                </a:solidFill>
                <a:latin typeface="+mn-lt"/>
              </a:rPr>
              <a:t>Wen-Chun Peng</a:t>
            </a:r>
            <a:r>
              <a:rPr lang="zh-TW" altLang="en-US" sz="2400" b="1" dirty="0">
                <a:solidFill>
                  <a:schemeClr val="accent1"/>
                </a:solidFill>
                <a:latin typeface="+mn-lt"/>
              </a:rPr>
              <a:t> </a:t>
            </a:r>
            <a:r>
              <a:rPr lang="en" altLang="zh-TW" sz="1600" dirty="0">
                <a:latin typeface="+mn-lt"/>
              </a:rPr>
              <a:t>Senior Clerk</a:t>
            </a:r>
            <a:endParaRPr lang="zh-TW" altLang="zh-TW" sz="1600" b="1" dirty="0">
              <a:latin typeface="+mn-lt"/>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endParaRPr lang="en-US" altLang="zh-TW" sz="1600" b="1" dirty="0">
              <a:latin typeface="+mn-lt"/>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sym typeface="Times New Roman" panose="02020603050405020304" pitchFamily="18" charset="0"/>
              </a:rPr>
              <a:t>3366-2061</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err="1">
                <a:latin typeface="+mn-lt"/>
                <a:sym typeface="Times New Roman" panose="02020603050405020304" pitchFamily="18" charset="0"/>
              </a:rPr>
              <a:t>bensonpeng@ntu.edu.tw</a:t>
            </a:r>
            <a:endParaRPr lang="zh-TW" altLang="zh-TW" dirty="0">
              <a:latin typeface="+mn-lt"/>
            </a:endParaRPr>
          </a:p>
        </p:txBody>
      </p:sp>
      <p:pic>
        <p:nvPicPr>
          <p:cNvPr id="31" name="Google Shape;164;p7">
            <a:extLst>
              <a:ext uri="{FF2B5EF4-FFF2-40B4-BE49-F238E27FC236}">
                <a16:creationId xmlns:a16="http://schemas.microsoft.com/office/drawing/2014/main" id="{ABA10360-5F40-49E1-BD33-6B10A8A3AA74}"/>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7975" y="4767263"/>
            <a:ext cx="16920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圖片 46">
            <a:extLst>
              <a:ext uri="{FF2B5EF4-FFF2-40B4-BE49-F238E27FC236}">
                <a16:creationId xmlns:a16="http://schemas.microsoft.com/office/drawing/2014/main" id="{F99C5A9C-D63A-401A-AA88-067A87F00C3A}"/>
              </a:ext>
            </a:extLst>
          </p:cNvPr>
          <p:cNvPicPr>
            <a:picLocks/>
          </p:cNvPicPr>
          <p:nvPr/>
        </p:nvPicPr>
        <p:blipFill rotWithShape="1">
          <a:blip r:embed="rId7"/>
          <a:srcRect l="8333" r="8333"/>
          <a:stretch/>
        </p:blipFill>
        <p:spPr>
          <a:xfrm>
            <a:off x="1027113" y="4783469"/>
            <a:ext cx="1800000" cy="1800000"/>
          </a:xfrm>
          <a:prstGeom prst="rect">
            <a:avLst/>
          </a:prstGeom>
        </p:spPr>
      </p:pic>
      <p:cxnSp>
        <p:nvCxnSpPr>
          <p:cNvPr id="20" name="Google Shape;138;p6">
            <a:extLst>
              <a:ext uri="{FF2B5EF4-FFF2-40B4-BE49-F238E27FC236}">
                <a16:creationId xmlns:a16="http://schemas.microsoft.com/office/drawing/2014/main" id="{5B98BDD8-AF91-4498-86DF-7CFB4DCDCA8E}"/>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23" name="object 4">
            <a:extLst>
              <a:ext uri="{FF2B5EF4-FFF2-40B4-BE49-F238E27FC236}">
                <a16:creationId xmlns:a16="http://schemas.microsoft.com/office/drawing/2014/main" id="{7DF87CAA-1572-41CB-B786-345F4D18302F}"/>
              </a:ext>
            </a:extLst>
          </p:cNvPr>
          <p:cNvSpPr>
            <a:spLocks noChangeAspect="1" noChangeArrowheads="1"/>
          </p:cNvSpPr>
          <p:nvPr/>
        </p:nvSpPr>
        <p:spPr bwMode="auto">
          <a:xfrm>
            <a:off x="9183688" y="88900"/>
            <a:ext cx="2879725" cy="855663"/>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sp>
        <p:nvSpPr>
          <p:cNvPr id="24" name="文字方塊 23">
            <a:extLst>
              <a:ext uri="{FF2B5EF4-FFF2-40B4-BE49-F238E27FC236}">
                <a16:creationId xmlns:a16="http://schemas.microsoft.com/office/drawing/2014/main" id="{79389C01-E207-4808-AD89-988D31AC9DCE}"/>
              </a:ext>
            </a:extLst>
          </p:cNvPr>
          <p:cNvSpPr txBox="1"/>
          <p:nvPr/>
        </p:nvSpPr>
        <p:spPr>
          <a:xfrm>
            <a:off x="999537" y="412427"/>
            <a:ext cx="11250909" cy="584775"/>
          </a:xfrm>
          <a:prstGeom prst="rect">
            <a:avLst/>
          </a:prstGeom>
          <a:noFill/>
        </p:spPr>
        <p:txBody>
          <a:bodyPr wrap="square" rtlCol="0">
            <a:spAutoFit/>
          </a:bodyPr>
          <a:lstStyle/>
          <a:p>
            <a:r>
              <a:rPr lang="en-US" altLang="zh-TW" sz="3200" b="1" dirty="0">
                <a:ea typeface="Klee One SemiBold" pitchFamily="2" charset="-120"/>
                <a:cs typeface="Klee One SemiBold" pitchFamily="2" charset="-120"/>
              </a:rPr>
              <a:t>Center for Student Well-being</a:t>
            </a:r>
            <a:r>
              <a:rPr lang="zh-TW" altLang="en-US" sz="3200" b="1" dirty="0">
                <a:ea typeface="Klee One SemiBold" pitchFamily="2" charset="-120"/>
                <a:cs typeface="Klee One SemiBold" pitchFamily="2" charset="-120"/>
              </a:rPr>
              <a:t>　</a:t>
            </a:r>
            <a:r>
              <a:rPr lang="en-US" altLang="zh-TW" sz="3200" b="1" dirty="0">
                <a:ea typeface="Klee One SemiBold" pitchFamily="2" charset="-120"/>
                <a:cs typeface="Klee One SemiBold" pitchFamily="2" charset="-120"/>
              </a:rPr>
              <a:t>  Student Safety Center</a:t>
            </a:r>
            <a:r>
              <a:rPr lang="zh-TW" altLang="en-US" sz="3200" b="1" dirty="0">
                <a:ea typeface="Klee One SemiBold" pitchFamily="2" charset="-120"/>
                <a:cs typeface="Klee One SemiBold" pitchFamily="2" charset="-120"/>
              </a:rPr>
              <a:t>　　　</a:t>
            </a:r>
            <a:endParaRPr lang="en-US" altLang="zh-TW" sz="3200" b="1" dirty="0">
              <a:ea typeface="Klee One SemiBold" pitchFamily="2" charset="-120"/>
              <a:cs typeface="Klee One SemiBold" pitchFamily="2" charset="-120"/>
            </a:endParaRPr>
          </a:p>
        </p:txBody>
      </p:sp>
      <p:sp>
        <p:nvSpPr>
          <p:cNvPr id="2" name="Google Shape;191;p9">
            <a:extLst>
              <a:ext uri="{FF2B5EF4-FFF2-40B4-BE49-F238E27FC236}">
                <a16:creationId xmlns:a16="http://schemas.microsoft.com/office/drawing/2014/main" id="{092B568B-F607-3BD1-9CC1-E406A95B6B09}"/>
              </a:ext>
            </a:extLst>
          </p:cNvPr>
          <p:cNvSpPr txBox="1">
            <a:spLocks noChangeArrowheads="1"/>
          </p:cNvSpPr>
          <p:nvPr/>
        </p:nvSpPr>
        <p:spPr bwMode="auto">
          <a:xfrm>
            <a:off x="2883430" y="2972820"/>
            <a:ext cx="4172421" cy="169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400" b="1" dirty="0">
                <a:solidFill>
                  <a:srgbClr val="0070C0"/>
                </a:solidFill>
                <a:latin typeface="+mn-lt"/>
                <a:ea typeface="微軟正黑體" panose="020B0604030504040204" pitchFamily="34" charset="-120"/>
                <a:sym typeface="標楷體" panose="03000509000000000000" pitchFamily="65" charset="-120"/>
              </a:rPr>
              <a:t>Yun-Chi</a:t>
            </a:r>
            <a:r>
              <a:rPr lang="zh-TW" altLang="en-US" sz="2400" b="1" dirty="0">
                <a:solidFill>
                  <a:srgbClr val="0070C0"/>
                </a:solidFill>
                <a:latin typeface="+mn-lt"/>
                <a:ea typeface="微軟正黑體" panose="020B0604030504040204" pitchFamily="34" charset="-120"/>
                <a:sym typeface="標楷體" panose="03000509000000000000" pitchFamily="65" charset="-120"/>
              </a:rPr>
              <a:t> </a:t>
            </a:r>
            <a:r>
              <a:rPr lang="en-US" altLang="zh-TW" sz="2400" b="1" dirty="0">
                <a:solidFill>
                  <a:srgbClr val="0070C0"/>
                </a:solidFill>
                <a:latin typeface="+mn-lt"/>
                <a:ea typeface="微軟正黑體" panose="020B0604030504040204" pitchFamily="34" charset="-120"/>
                <a:sym typeface="標楷體" panose="03000509000000000000" pitchFamily="65" charset="-120"/>
              </a:rPr>
              <a:t>Hsu</a:t>
            </a:r>
            <a:r>
              <a:rPr lang="zh-TW" altLang="en-US" sz="2400" b="1" dirty="0">
                <a:solidFill>
                  <a:srgbClr val="0070C0"/>
                </a:solidFill>
                <a:latin typeface="+mn-lt"/>
                <a:ea typeface="微軟正黑體" panose="020B0604030504040204" pitchFamily="34" charset="-120"/>
                <a:sym typeface="標楷體" panose="03000509000000000000" pitchFamily="65" charset="-120"/>
              </a:rPr>
              <a:t> </a:t>
            </a:r>
            <a:r>
              <a:rPr lang="en-US" altLang="zh-TW" sz="2400" b="1" dirty="0">
                <a:solidFill>
                  <a:srgbClr val="0070C0"/>
                </a:solidFill>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consulting specialist</a:t>
            </a:r>
            <a:endParaRPr lang="zh-TW" altLang="zh-TW" sz="1800" dirty="0">
              <a:latin typeface="+mn-lt"/>
            </a:endParaRPr>
          </a:p>
          <a:p>
            <a:pPr>
              <a:buSzPts val="1600"/>
            </a:pPr>
            <a:r>
              <a:rPr lang="en-US" altLang="zh-TW" sz="1600" b="1" dirty="0">
                <a:latin typeface="+mn-lt"/>
                <a:ea typeface="微軟正黑體" panose="020B0604030504040204" pitchFamily="34" charset="-120"/>
                <a:sym typeface="標楷體" panose="03000509000000000000" pitchFamily="65" charset="-120"/>
              </a:rPr>
              <a:t>Location:</a:t>
            </a:r>
            <a:r>
              <a:rPr lang="zh-TW" altLang="en-US" sz="1600" b="1" dirty="0">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Room B02-2, B1, </a:t>
            </a:r>
            <a:r>
              <a:rPr lang="en" altLang="zh-TW" sz="1600" dirty="0">
                <a:latin typeface="+mn-lt"/>
                <a:ea typeface="微軟正黑體" panose="020B0604030504040204" pitchFamily="34" charset="-120"/>
              </a:rPr>
              <a:t>Shih - Liang Hall</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Office hours: </a:t>
            </a:r>
          </a:p>
          <a:p>
            <a:pPr>
              <a:buSzPts val="1600"/>
            </a:pPr>
            <a:r>
              <a:rPr lang="en-US" altLang="zh-TW" sz="1600" dirty="0">
                <a:latin typeface="+mn-lt"/>
                <a:ea typeface="微軟正黑體" panose="020B0604030504040204" pitchFamily="34" charset="-120"/>
                <a:sym typeface="標楷體" panose="03000509000000000000" pitchFamily="65" charset="-120"/>
              </a:rPr>
              <a:t>Mon., Tue., Wed., Fri. 09:00-17:00  </a:t>
            </a:r>
            <a:endParaRPr lang="zh-TW" altLang="zh-TW" dirty="0">
              <a:latin typeface="+mn-lt"/>
            </a:endParaRPr>
          </a:p>
          <a:p>
            <a:pPr>
              <a:buSzPts val="1600"/>
            </a:pPr>
            <a:r>
              <a:rPr lang="en-US" altLang="zh-TW" sz="1600" b="1" dirty="0">
                <a:latin typeface="+mn-lt"/>
                <a:ea typeface="微軟正黑體" panose="020B0604030504040204" pitchFamily="34" charset="-120"/>
                <a:sym typeface="標楷體" panose="03000509000000000000" pitchFamily="65" charset="-120"/>
              </a:rPr>
              <a:t>TEL:</a:t>
            </a:r>
            <a:r>
              <a:rPr lang="zh-TW" altLang="en-US" sz="1600" b="1" dirty="0">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3366-3366 ext.26517</a:t>
            </a:r>
          </a:p>
          <a:p>
            <a:pPr>
              <a:buSzPts val="1600"/>
            </a:pP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err="1">
                <a:latin typeface="+mn-lt"/>
                <a:ea typeface="微軟正黑體" panose="020B0604030504040204" pitchFamily="34" charset="-120"/>
                <a:sym typeface="標楷體" panose="03000509000000000000" pitchFamily="65" charset="-120"/>
              </a:rPr>
              <a:t>yunchi</a:t>
            </a:r>
            <a:r>
              <a:rPr lang="en-US" altLang="zh-TW" sz="1600" dirty="0" err="1">
                <a:latin typeface="+mn-lt"/>
                <a:sym typeface="Times New Roman" panose="02020603050405020304" pitchFamily="18" charset="0"/>
              </a:rPr>
              <a:t>@ntu.edu.tw</a:t>
            </a:r>
            <a:endParaRPr lang="zh-TW" altLang="zh-TW" dirty="0">
              <a:latin typeface="+mn-lt"/>
            </a:endParaRPr>
          </a:p>
        </p:txBody>
      </p:sp>
      <p:pic>
        <p:nvPicPr>
          <p:cNvPr id="6" name="圖片 5">
            <a:extLst>
              <a:ext uri="{FF2B5EF4-FFF2-40B4-BE49-F238E27FC236}">
                <a16:creationId xmlns:a16="http://schemas.microsoft.com/office/drawing/2014/main" id="{F555A973-07C4-4463-C84C-D1EF5315F4BC}"/>
              </a:ext>
            </a:extLst>
          </p:cNvPr>
          <p:cNvPicPr>
            <a:picLocks noChangeAspect="1"/>
          </p:cNvPicPr>
          <p:nvPr/>
        </p:nvPicPr>
        <p:blipFill rotWithShape="1">
          <a:blip r:embed="rId9">
            <a:extLst>
              <a:ext uri="{28A0092B-C50C-407E-A947-70E740481C1C}">
                <a14:useLocalDpi xmlns:a14="http://schemas.microsoft.com/office/drawing/2010/main" val="0"/>
              </a:ext>
            </a:extLst>
          </a:blip>
          <a:srcRect l="22445" t="23107" r="18335" b="17672"/>
          <a:stretch/>
        </p:blipFill>
        <p:spPr>
          <a:xfrm>
            <a:off x="1003510" y="2914758"/>
            <a:ext cx="1840095" cy="1840095"/>
          </a:xfrm>
          <a:prstGeom prst="rect">
            <a:avLst/>
          </a:prstGeom>
        </p:spPr>
      </p:pic>
      <p:sp>
        <p:nvSpPr>
          <p:cNvPr id="3" name="文字方塊 2">
            <a:extLst>
              <a:ext uri="{FF2B5EF4-FFF2-40B4-BE49-F238E27FC236}">
                <a16:creationId xmlns:a16="http://schemas.microsoft.com/office/drawing/2014/main" id="{4C90A3B9-853B-28EB-4C39-DF49AB2E592B}"/>
              </a:ext>
            </a:extLst>
          </p:cNvPr>
          <p:cNvSpPr txBox="1"/>
          <p:nvPr/>
        </p:nvSpPr>
        <p:spPr>
          <a:xfrm rot="10800000">
            <a:off x="330025" y="1193538"/>
            <a:ext cx="553998" cy="1504707"/>
          </a:xfrm>
          <a:prstGeom prst="rect">
            <a:avLst/>
          </a:prstGeom>
          <a:noFill/>
        </p:spPr>
        <p:txBody>
          <a:bodyPr vert="eaVert" wrap="none" rtlCol="0">
            <a:spAutoFit/>
          </a:bodyPr>
          <a:lstStyle/>
          <a:p>
            <a:r>
              <a:rPr kumimoji="1" lang="en-US" altLang="zh-TW" sz="2400" dirty="0">
                <a:solidFill>
                  <a:srgbClr val="FF0000"/>
                </a:solidFill>
              </a:rPr>
              <a:t>Liberal Arts</a:t>
            </a:r>
            <a:endParaRPr kumimoji="1" lang="zh-TW" altLang="en-US" sz="2400" dirty="0">
              <a:solidFill>
                <a:srgbClr val="FF0000"/>
              </a:solidFill>
            </a:endParaRPr>
          </a:p>
        </p:txBody>
      </p:sp>
      <p:sp>
        <p:nvSpPr>
          <p:cNvPr id="4" name="文字方塊 3">
            <a:extLst>
              <a:ext uri="{FF2B5EF4-FFF2-40B4-BE49-F238E27FC236}">
                <a16:creationId xmlns:a16="http://schemas.microsoft.com/office/drawing/2014/main" id="{45DA6667-619E-A63E-FA59-3E3556222892}"/>
              </a:ext>
            </a:extLst>
          </p:cNvPr>
          <p:cNvSpPr txBox="1"/>
          <p:nvPr/>
        </p:nvSpPr>
        <p:spPr>
          <a:xfrm rot="10800000">
            <a:off x="329429" y="4704647"/>
            <a:ext cx="553998" cy="1892506"/>
          </a:xfrm>
          <a:prstGeom prst="rect">
            <a:avLst/>
          </a:prstGeom>
          <a:noFill/>
        </p:spPr>
        <p:txBody>
          <a:bodyPr vert="eaVert" wrap="none" rtlCol="0">
            <a:spAutoFit/>
          </a:bodyPr>
          <a:lstStyle/>
          <a:p>
            <a:r>
              <a:rPr kumimoji="1" lang="en-US" altLang="zh-TW" sz="2400" dirty="0">
                <a:solidFill>
                  <a:srgbClr val="FF0000"/>
                </a:solidFill>
              </a:rPr>
              <a:t>Social Science </a:t>
            </a:r>
            <a:endParaRPr kumimoji="1" lang="zh-TW" altLang="en-US" sz="2400" dirty="0">
              <a:solidFill>
                <a:srgbClr val="FF0000"/>
              </a:solidFill>
            </a:endParaRPr>
          </a:p>
        </p:txBody>
      </p:sp>
      <p:sp>
        <p:nvSpPr>
          <p:cNvPr id="5" name="文字方塊 4">
            <a:extLst>
              <a:ext uri="{FF2B5EF4-FFF2-40B4-BE49-F238E27FC236}">
                <a16:creationId xmlns:a16="http://schemas.microsoft.com/office/drawing/2014/main" id="{8F805FE6-2B21-9E2A-5864-240BF102A796}"/>
              </a:ext>
            </a:extLst>
          </p:cNvPr>
          <p:cNvSpPr txBox="1"/>
          <p:nvPr/>
        </p:nvSpPr>
        <p:spPr>
          <a:xfrm rot="10800000">
            <a:off x="329428" y="3302535"/>
            <a:ext cx="553998" cy="1033296"/>
          </a:xfrm>
          <a:prstGeom prst="rect">
            <a:avLst/>
          </a:prstGeom>
          <a:noFill/>
        </p:spPr>
        <p:txBody>
          <a:bodyPr vert="eaVert" wrap="none" rtlCol="0">
            <a:spAutoFit/>
          </a:bodyPr>
          <a:lstStyle/>
          <a:p>
            <a:r>
              <a:rPr kumimoji="1" lang="en-US" altLang="zh-TW" sz="2400" dirty="0">
                <a:solidFill>
                  <a:srgbClr val="FF0000"/>
                </a:solidFill>
              </a:rPr>
              <a:t>Science</a:t>
            </a:r>
            <a:endParaRPr kumimoji="1" lang="zh-TW" altLang="en-US" sz="24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Google Shape;156;p7">
            <a:extLst>
              <a:ext uri="{FF2B5EF4-FFF2-40B4-BE49-F238E27FC236}">
                <a16:creationId xmlns:a16="http://schemas.microsoft.com/office/drawing/2014/main" id="{14F1BAC1-EF73-4460-93EF-1307293711AD}"/>
              </a:ext>
            </a:extLst>
          </p:cNvPr>
          <p:cNvSpPr txBox="1">
            <a:spLocks noChangeArrowheads="1"/>
          </p:cNvSpPr>
          <p:nvPr/>
        </p:nvSpPr>
        <p:spPr bwMode="auto">
          <a:xfrm>
            <a:off x="0" y="0"/>
            <a:ext cx="904875" cy="6858000"/>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4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cxnSp>
        <p:nvCxnSpPr>
          <p:cNvPr id="20" name="Google Shape;138;p6">
            <a:extLst>
              <a:ext uri="{FF2B5EF4-FFF2-40B4-BE49-F238E27FC236}">
                <a16:creationId xmlns:a16="http://schemas.microsoft.com/office/drawing/2014/main" id="{AD7657E4-168C-4A8A-946B-C6A36C64D7D9}"/>
              </a:ext>
            </a:extLst>
          </p:cNvPr>
          <p:cNvCxnSpPr>
            <a:cxnSpLocks noChangeShapeType="1"/>
          </p:cNvCxnSpPr>
          <p:nvPr/>
        </p:nvCxnSpPr>
        <p:spPr bwMode="auto">
          <a:xfrm>
            <a:off x="1020763" y="2922588"/>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cxnSp>
        <p:nvCxnSpPr>
          <p:cNvPr id="21" name="Google Shape;138;p6">
            <a:extLst>
              <a:ext uri="{FF2B5EF4-FFF2-40B4-BE49-F238E27FC236}">
                <a16:creationId xmlns:a16="http://schemas.microsoft.com/office/drawing/2014/main" id="{06C82342-85E5-4433-9F22-69C1E36C2C5D}"/>
              </a:ext>
            </a:extLst>
          </p:cNvPr>
          <p:cNvCxnSpPr>
            <a:cxnSpLocks noChangeShapeType="1"/>
          </p:cNvCxnSpPr>
          <p:nvPr/>
        </p:nvCxnSpPr>
        <p:spPr bwMode="auto">
          <a:xfrm>
            <a:off x="1027113" y="4814759"/>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cxnSp>
        <p:nvCxnSpPr>
          <p:cNvPr id="22" name="Google Shape;143;p6">
            <a:extLst>
              <a:ext uri="{FF2B5EF4-FFF2-40B4-BE49-F238E27FC236}">
                <a16:creationId xmlns:a16="http://schemas.microsoft.com/office/drawing/2014/main" id="{276F385D-2904-4C27-B404-B67645FFA5A6}"/>
              </a:ext>
            </a:extLst>
          </p:cNvPr>
          <p:cNvCxnSpPr>
            <a:cxnSpLocks noChangeShapeType="1"/>
          </p:cNvCxnSpPr>
          <p:nvPr/>
        </p:nvCxnSpPr>
        <p:spPr bwMode="auto">
          <a:xfrm>
            <a:off x="1027113" y="6659434"/>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cxnSp>
        <p:nvCxnSpPr>
          <p:cNvPr id="30" name="Google Shape;253;p13">
            <a:extLst>
              <a:ext uri="{FF2B5EF4-FFF2-40B4-BE49-F238E27FC236}">
                <a16:creationId xmlns:a16="http://schemas.microsoft.com/office/drawing/2014/main" id="{1808260C-52B0-45FB-BA9D-EF54B370A4D5}"/>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pic>
        <p:nvPicPr>
          <p:cNvPr id="32" name="Google Shape;262;p13" descr="張瑞坤">
            <a:extLst>
              <a:ext uri="{FF2B5EF4-FFF2-40B4-BE49-F238E27FC236}">
                <a16:creationId xmlns:a16="http://schemas.microsoft.com/office/drawing/2014/main" id="{8BE86923-44E2-43B9-A1B0-3F5CB48F5EF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262" y="2961608"/>
            <a:ext cx="1800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Google Shape;263;p13">
            <a:extLst>
              <a:ext uri="{FF2B5EF4-FFF2-40B4-BE49-F238E27FC236}">
                <a16:creationId xmlns:a16="http://schemas.microsoft.com/office/drawing/2014/main" id="{A93B7E1A-B9C9-46DD-98B3-EF7D7FDB2CB1}"/>
              </a:ext>
            </a:extLst>
          </p:cNvPr>
          <p:cNvSpPr txBox="1">
            <a:spLocks noChangeArrowheads="1"/>
          </p:cNvSpPr>
          <p:nvPr/>
        </p:nvSpPr>
        <p:spPr bwMode="auto">
          <a:xfrm>
            <a:off x="5784962" y="2986654"/>
            <a:ext cx="3682410" cy="116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 altLang="zh-TW" sz="2400" b="1" dirty="0" err="1">
                <a:solidFill>
                  <a:schemeClr val="accent1"/>
                </a:solidFill>
                <a:latin typeface="+mn-lt"/>
              </a:rPr>
              <a:t>Jui-Kun</a:t>
            </a:r>
            <a:r>
              <a:rPr lang="zh-TW" altLang="en-US" sz="2400" b="1" dirty="0">
                <a:solidFill>
                  <a:schemeClr val="accent1"/>
                </a:solidFill>
                <a:latin typeface="+mn-lt"/>
              </a:rPr>
              <a:t> </a:t>
            </a:r>
            <a:r>
              <a:rPr lang="en" altLang="zh-TW" sz="2400" b="1" dirty="0">
                <a:solidFill>
                  <a:schemeClr val="accent1"/>
                </a:solidFill>
                <a:latin typeface="+mn-lt"/>
              </a:rPr>
              <a:t>Chang </a:t>
            </a:r>
            <a:r>
              <a:rPr lang="en" altLang="zh-TW" sz="1600" dirty="0">
                <a:latin typeface="+mn-lt"/>
              </a:rPr>
              <a:t>Senior Clerk</a:t>
            </a:r>
          </a:p>
          <a:p>
            <a:pPr>
              <a:buClr>
                <a:srgbClr val="0070C0"/>
              </a:buClr>
              <a:buSzPts val="3000"/>
            </a:pPr>
            <a:endParaRPr lang="zh-TW" altLang="zh-TW" dirty="0">
              <a:latin typeface="+mn-lt"/>
              <a:ea typeface="微軟正黑體" panose="020B0604030504040204" pitchFamily="34" charset="-120"/>
            </a:endParaRPr>
          </a:p>
          <a:p>
            <a:pPr eaLnBrk="1" hangingPunct="1">
              <a:buSzPts val="1600"/>
              <a:buFont typeface="DFKai-SB" panose="03000509000000000000" pitchFamily="65" charset="-120"/>
              <a:buNone/>
            </a:pPr>
            <a:r>
              <a:rPr lang="en-US" altLang="zh-TW" sz="1600" b="1" dirty="0">
                <a:latin typeface="+mn-lt"/>
                <a:ea typeface="微軟正黑體" panose="020B0604030504040204" pitchFamily="34" charset="-120"/>
                <a:sym typeface="DFKai-SB" panose="03000509000000000000" pitchFamily="65" charset="-120"/>
              </a:rPr>
              <a:t>TEL: </a:t>
            </a:r>
            <a:r>
              <a:rPr lang="en-US" altLang="zh-TW" sz="1600" dirty="0">
                <a:latin typeface="+mn-lt"/>
                <a:ea typeface="微軟正黑體" panose="020B0604030504040204" pitchFamily="34" charset="-120"/>
                <a:sym typeface="Times New Roman" panose="02020603050405020304" pitchFamily="18" charset="0"/>
              </a:rPr>
              <a:t>3366-2057</a:t>
            </a:r>
            <a:endParaRPr lang="en-US" altLang="zh-TW" sz="1600" b="1" dirty="0">
              <a:latin typeface="+mn-lt"/>
              <a:ea typeface="微軟正黑體" panose="020B0604030504040204" pitchFamily="34" charset="-120"/>
              <a:sym typeface="DFKai-SB" panose="03000509000000000000" pitchFamily="65" charset="-120"/>
            </a:endParaRPr>
          </a:p>
          <a:p>
            <a:pPr eaLnBrk="1" hangingPunct="1">
              <a:buSzPts val="1600"/>
              <a:buFont typeface="DFKai-SB" panose="03000509000000000000" pitchFamily="65" charset="-120"/>
              <a:buNone/>
            </a:pPr>
            <a:r>
              <a:rPr lang="en-US" altLang="zh-TW" sz="1600" b="1" dirty="0">
                <a:latin typeface="+mn-lt"/>
                <a:ea typeface="微軟正黑體" panose="020B0604030504040204" pitchFamily="34" charset="-120"/>
                <a:sym typeface="DFKai-SB" panose="03000509000000000000" pitchFamily="65" charset="-120"/>
              </a:rPr>
              <a:t>E-mail: </a:t>
            </a:r>
            <a:r>
              <a:rPr lang="en-US" altLang="zh-TW" sz="1600" dirty="0" err="1">
                <a:latin typeface="+mn-lt"/>
                <a:ea typeface="微軟正黑體" panose="020B0604030504040204" pitchFamily="34" charset="-120"/>
                <a:sym typeface="Times New Roman" panose="02020603050405020304" pitchFamily="18" charset="0"/>
              </a:rPr>
              <a:t>changjuikun@ntu.edu.tw</a:t>
            </a:r>
            <a:endParaRPr lang="zh-TW" altLang="zh-TW" dirty="0">
              <a:latin typeface="+mn-lt"/>
              <a:ea typeface="微軟正黑體" panose="020B0604030504040204" pitchFamily="34" charset="-120"/>
            </a:endParaRPr>
          </a:p>
        </p:txBody>
      </p:sp>
      <p:sp>
        <p:nvSpPr>
          <p:cNvPr id="34" name="Google Shape;259;p13">
            <a:extLst>
              <a:ext uri="{FF2B5EF4-FFF2-40B4-BE49-F238E27FC236}">
                <a16:creationId xmlns:a16="http://schemas.microsoft.com/office/drawing/2014/main" id="{353EA7B2-2CEC-4A71-AB69-8E61EF3B76DB}"/>
              </a:ext>
            </a:extLst>
          </p:cNvPr>
          <p:cNvSpPr txBox="1">
            <a:spLocks noChangeArrowheads="1"/>
          </p:cNvSpPr>
          <p:nvPr/>
        </p:nvSpPr>
        <p:spPr bwMode="auto">
          <a:xfrm>
            <a:off x="5775662" y="1118025"/>
            <a:ext cx="4731312"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 altLang="zh-TW" sz="2400" b="1" dirty="0" err="1">
                <a:solidFill>
                  <a:schemeClr val="accent1"/>
                </a:solidFill>
                <a:latin typeface="+mn-lt"/>
              </a:rPr>
              <a:t>Chien</a:t>
            </a:r>
            <a:r>
              <a:rPr lang="en" altLang="zh-TW" sz="2400" b="1" dirty="0">
                <a:solidFill>
                  <a:schemeClr val="accent1"/>
                </a:solidFill>
                <a:latin typeface="+mn-lt"/>
              </a:rPr>
              <a:t>-Chang</a:t>
            </a:r>
            <a:r>
              <a:rPr lang="zh-TW" altLang="en-US" sz="2400" b="1" dirty="0">
                <a:solidFill>
                  <a:schemeClr val="accent1"/>
                </a:solidFill>
                <a:latin typeface="+mn-lt"/>
              </a:rPr>
              <a:t> </a:t>
            </a:r>
            <a:r>
              <a:rPr lang="en" altLang="zh-TW" sz="2400" b="1" dirty="0">
                <a:solidFill>
                  <a:schemeClr val="accent1"/>
                </a:solidFill>
                <a:latin typeface="+mn-lt"/>
              </a:rPr>
              <a:t>Wu </a:t>
            </a:r>
            <a:r>
              <a:rPr lang="en" altLang="zh-TW" sz="1600" dirty="0">
                <a:latin typeface="+mn-lt"/>
              </a:rPr>
              <a:t>Associate Manager</a:t>
            </a:r>
            <a:endParaRPr lang="zh-TW" altLang="zh-TW" sz="1600" b="1" dirty="0">
              <a:latin typeface="+mn-lt"/>
              <a:ea typeface="微軟正黑體" panose="020B0604030504040204" pitchFamily="34" charset="-120"/>
              <a:sym typeface="DFKai-SB" panose="03000509000000000000" pitchFamily="65" charset="-120"/>
            </a:endParaRPr>
          </a:p>
          <a:p>
            <a:pPr eaLnBrk="1" hangingPunct="1">
              <a:buSzPts val="1600"/>
              <a:buFont typeface="DFKai-SB" panose="03000509000000000000" pitchFamily="65" charset="-120"/>
              <a:buNone/>
            </a:pPr>
            <a:endParaRPr lang="en-US" altLang="zh-TW" sz="1600" b="1" dirty="0">
              <a:latin typeface="+mn-lt"/>
              <a:ea typeface="微軟正黑體" panose="020B0604030504040204" pitchFamily="34" charset="-120"/>
              <a:sym typeface="DFKai-SB" panose="03000509000000000000" pitchFamily="65" charset="-120"/>
            </a:endParaRPr>
          </a:p>
          <a:p>
            <a:pPr eaLnBrk="1" hangingPunct="1">
              <a:buSzPts val="1600"/>
              <a:buFont typeface="DFKai-SB" panose="03000509000000000000" pitchFamily="65" charset="-120"/>
              <a:buNone/>
            </a:pPr>
            <a:r>
              <a:rPr lang="en-US" altLang="zh-TW" sz="1600" b="1" dirty="0">
                <a:solidFill>
                  <a:schemeClr val="tx1"/>
                </a:solidFill>
                <a:latin typeface="+mn-lt"/>
                <a:ea typeface="微軟正黑體" panose="020B0604030504040204" pitchFamily="34" charset="-120"/>
                <a:sym typeface="Times New Roman" panose="02020603050405020304" pitchFamily="18" charset="0"/>
              </a:rPr>
              <a:t>TEL: </a:t>
            </a:r>
            <a:r>
              <a:rPr lang="en-US" altLang="zh-TW" sz="1600" dirty="0">
                <a:latin typeface="+mn-lt"/>
                <a:ea typeface="微軟正黑體" panose="020B0604030504040204" pitchFamily="34" charset="-120"/>
                <a:sym typeface="Times New Roman" panose="02020603050405020304" pitchFamily="18" charset="0"/>
              </a:rPr>
              <a:t>3366-2060</a:t>
            </a:r>
            <a:br>
              <a:rPr lang="en-US" altLang="zh-TW" sz="1600" b="1" dirty="0">
                <a:latin typeface="+mn-lt"/>
                <a:ea typeface="微軟正黑體" panose="020B0604030504040204" pitchFamily="34" charset="-120"/>
                <a:sym typeface="DFKai-SB" panose="03000509000000000000" pitchFamily="65" charset="-120"/>
              </a:rPr>
            </a:br>
            <a:r>
              <a:rPr lang="en-US" altLang="zh-TW" sz="1600" b="1" dirty="0">
                <a:latin typeface="+mn-lt"/>
                <a:ea typeface="微軟正黑體" panose="020B0604030504040204" pitchFamily="34" charset="-120"/>
                <a:sym typeface="DFKai-SB" panose="03000509000000000000" pitchFamily="65" charset="-120"/>
              </a:rPr>
              <a:t>E-mail: </a:t>
            </a:r>
            <a:r>
              <a:rPr lang="en-US" altLang="zh-TW" sz="1600" dirty="0">
                <a:latin typeface="+mn-lt"/>
                <a:ea typeface="微軟正黑體" panose="020B0604030504040204" pitchFamily="34" charset="-120"/>
                <a:sym typeface="Times New Roman" panose="02020603050405020304" pitchFamily="18" charset="0"/>
              </a:rPr>
              <a:t>jackywu711007@ntu.edu.tw</a:t>
            </a:r>
            <a:endParaRPr lang="zh-TW" altLang="zh-TW" dirty="0">
              <a:latin typeface="+mn-lt"/>
              <a:ea typeface="微軟正黑體" panose="020B0604030504040204" pitchFamily="34" charset="-120"/>
            </a:endParaRPr>
          </a:p>
        </p:txBody>
      </p:sp>
      <p:pic>
        <p:nvPicPr>
          <p:cNvPr id="35" name="Google Shape;260;p13" descr="吳建昌">
            <a:extLst>
              <a:ext uri="{FF2B5EF4-FFF2-40B4-BE49-F238E27FC236}">
                <a16:creationId xmlns:a16="http://schemas.microsoft.com/office/drawing/2014/main" id="{EFD4F47F-90EA-4964-B0ED-A3C1BD6C55E6}"/>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962" y="1084932"/>
            <a:ext cx="18000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Google Shape;174;p8">
            <a:extLst>
              <a:ext uri="{FF2B5EF4-FFF2-40B4-BE49-F238E27FC236}">
                <a16:creationId xmlns:a16="http://schemas.microsoft.com/office/drawing/2014/main" id="{9345241C-AE56-4A17-AAE7-A880A3A9483F}"/>
              </a:ext>
            </a:extLst>
          </p:cNvPr>
          <p:cNvSpPr txBox="1">
            <a:spLocks noChangeArrowheads="1"/>
          </p:cNvSpPr>
          <p:nvPr/>
        </p:nvSpPr>
        <p:spPr bwMode="auto">
          <a:xfrm>
            <a:off x="2775579" y="4878832"/>
            <a:ext cx="3798544" cy="169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400" b="1" dirty="0">
                <a:solidFill>
                  <a:srgbClr val="0070C0"/>
                </a:solidFill>
                <a:latin typeface="+mn-lt"/>
                <a:ea typeface="微軟正黑體" panose="020B0604030504040204" pitchFamily="34" charset="-120"/>
                <a:sym typeface="標楷體" panose="03000509000000000000" pitchFamily="65" charset="-120"/>
              </a:rPr>
              <a:t>Chia-Yu</a:t>
            </a:r>
            <a:r>
              <a:rPr lang="zh-TW" altLang="en-US" sz="2400" b="1" dirty="0">
                <a:solidFill>
                  <a:srgbClr val="0070C0"/>
                </a:solidFill>
                <a:latin typeface="+mn-lt"/>
                <a:ea typeface="微軟正黑體" panose="020B0604030504040204" pitchFamily="34" charset="-120"/>
                <a:sym typeface="標楷體" panose="03000509000000000000" pitchFamily="65" charset="-120"/>
              </a:rPr>
              <a:t> </a:t>
            </a:r>
            <a:r>
              <a:rPr lang="en-US" altLang="zh-TW" sz="2400" b="1" dirty="0">
                <a:solidFill>
                  <a:srgbClr val="0070C0"/>
                </a:solidFill>
                <a:latin typeface="+mn-lt"/>
                <a:ea typeface="微軟正黑體" panose="020B0604030504040204" pitchFamily="34" charset="-120"/>
                <a:sym typeface="標楷體" panose="03000509000000000000" pitchFamily="65" charset="-120"/>
              </a:rPr>
              <a:t>Wang</a:t>
            </a:r>
            <a:r>
              <a:rPr lang="en-US" altLang="zh-TW" sz="2400" dirty="0">
                <a:latin typeface="+mn-lt"/>
                <a:ea typeface="微軟正黑體" panose="020B0604030504040204" pitchFamily="34" charset="-120"/>
                <a:sym typeface="標楷體" panose="03000509000000000000" pitchFamily="65" charset="-120"/>
              </a:rPr>
              <a:t> </a:t>
            </a:r>
            <a:r>
              <a:rPr lang="en-US" altLang="zh-TW" sz="1600" dirty="0">
                <a:latin typeface="+mn-lt"/>
                <a:ea typeface="微軟正黑體" panose="020B0604030504040204" pitchFamily="34" charset="-120"/>
                <a:sym typeface="標楷體" panose="03000509000000000000" pitchFamily="65" charset="-120"/>
              </a:rPr>
              <a:t>consulting specialist</a:t>
            </a:r>
            <a:endParaRPr lang="zh-TW" altLang="zh-TW" sz="1600" dirty="0">
              <a:latin typeface="+mn-lt"/>
            </a:endParaRPr>
          </a:p>
          <a:p>
            <a:pPr>
              <a:buSzPts val="1600"/>
            </a:pPr>
            <a:r>
              <a:rPr lang="en-US" altLang="zh-TW" sz="1600" b="1" dirty="0">
                <a:latin typeface="+mn-lt"/>
                <a:ea typeface="微軟正黑體" panose="020B0604030504040204" pitchFamily="34" charset="-120"/>
                <a:sym typeface="標楷體" panose="03000509000000000000" pitchFamily="65" charset="-120"/>
              </a:rPr>
              <a:t>Location:</a:t>
            </a:r>
            <a:r>
              <a:rPr lang="en-US" altLang="zh-TW" sz="1600" dirty="0">
                <a:latin typeface="+mn-lt"/>
                <a:ea typeface="微軟正黑體" panose="020B0604030504040204" pitchFamily="34" charset="-120"/>
                <a:sym typeface="標楷體" panose="03000509000000000000" pitchFamily="65" charset="-120"/>
              </a:rPr>
              <a:t> Room B07, B1, </a:t>
            </a:r>
            <a:r>
              <a:rPr lang="en" altLang="zh-TW" sz="1600" dirty="0">
                <a:latin typeface="+mn-lt"/>
              </a:rPr>
              <a:t>Building 3, Dept. of Veterinary Medicine</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Office hours: </a:t>
            </a:r>
            <a:r>
              <a:rPr lang="en-US" altLang="zh-TW" sz="1600" dirty="0">
                <a:latin typeface="+mn-lt"/>
                <a:ea typeface="微軟正黑體" panose="020B0604030504040204" pitchFamily="34" charset="-120"/>
                <a:sym typeface="標楷體" panose="03000509000000000000" pitchFamily="65" charset="-120"/>
              </a:rPr>
              <a:t>Tue. &amp; Fri. 09:00-17:00</a:t>
            </a:r>
          </a:p>
          <a:p>
            <a:pPr eaLnBrk="1" hangingPunct="1">
              <a:buSzPts val="1600"/>
              <a:buFont typeface="標楷體" panose="03000509000000000000" pitchFamily="65" charset="-120"/>
              <a:buNone/>
            </a:pPr>
            <a:r>
              <a:rPr lang="en-US" altLang="zh-TW" sz="1600" b="1" dirty="0">
                <a:latin typeface="+mn-lt"/>
                <a:sym typeface="Times New Roman" panose="02020603050405020304" pitchFamily="18" charset="0"/>
              </a:rPr>
              <a:t>TEL</a:t>
            </a:r>
            <a:r>
              <a:rPr lang="en-US" altLang="zh-TW" sz="1600" dirty="0">
                <a:latin typeface="+mn-lt"/>
                <a:sym typeface="Times New Roman" panose="02020603050405020304" pitchFamily="18" charset="0"/>
              </a:rPr>
              <a:t>: 3366-7314</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a:latin typeface="+mn-lt"/>
                <a:sym typeface="Times New Roman" panose="02020603050405020304" pitchFamily="18" charset="0"/>
              </a:rPr>
              <a:t>cywang123@ntu.edu.tw</a:t>
            </a:r>
            <a:endParaRPr lang="zh-TW" altLang="zh-TW" dirty="0">
              <a:latin typeface="+mn-lt"/>
            </a:endParaRPr>
          </a:p>
        </p:txBody>
      </p:sp>
      <p:sp>
        <p:nvSpPr>
          <p:cNvPr id="37" name="Google Shape;176;p8">
            <a:extLst>
              <a:ext uri="{FF2B5EF4-FFF2-40B4-BE49-F238E27FC236}">
                <a16:creationId xmlns:a16="http://schemas.microsoft.com/office/drawing/2014/main" id="{94E6EEB9-62E8-40EF-8EB8-1651B1BB1BFB}"/>
              </a:ext>
            </a:extLst>
          </p:cNvPr>
          <p:cNvSpPr txBox="1">
            <a:spLocks noChangeArrowheads="1"/>
          </p:cNvSpPr>
          <p:nvPr/>
        </p:nvSpPr>
        <p:spPr bwMode="auto">
          <a:xfrm>
            <a:off x="8264868" y="4809820"/>
            <a:ext cx="3798545"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 altLang="zh-TW" sz="2400" b="1" dirty="0">
                <a:solidFill>
                  <a:schemeClr val="accent1"/>
                </a:solidFill>
                <a:latin typeface="+mn-lt"/>
              </a:rPr>
              <a:t>Chin-Sen</a:t>
            </a:r>
            <a:r>
              <a:rPr lang="zh-TW" altLang="en-US" sz="2400" b="1" dirty="0">
                <a:solidFill>
                  <a:schemeClr val="accent1"/>
                </a:solidFill>
                <a:latin typeface="+mn-lt"/>
              </a:rPr>
              <a:t> </a:t>
            </a:r>
            <a:r>
              <a:rPr lang="en" altLang="zh-TW" sz="2400" b="1" dirty="0" err="1">
                <a:solidFill>
                  <a:schemeClr val="accent1"/>
                </a:solidFill>
                <a:latin typeface="+mn-lt"/>
              </a:rPr>
              <a:t>Kuo</a:t>
            </a:r>
            <a:r>
              <a:rPr lang="en" altLang="zh-TW" sz="2400" b="1" dirty="0">
                <a:solidFill>
                  <a:schemeClr val="accent1"/>
                </a:solidFill>
                <a:latin typeface="+mn-lt"/>
              </a:rPr>
              <a:t> </a:t>
            </a:r>
            <a:r>
              <a:rPr lang="en" altLang="zh-TW" sz="1600" dirty="0">
                <a:latin typeface="+mn-lt"/>
              </a:rPr>
              <a:t>Senior Clerk</a:t>
            </a:r>
          </a:p>
          <a:p>
            <a:pPr>
              <a:buClr>
                <a:srgbClr val="0070C0"/>
              </a:buClr>
              <a:buSzPts val="3000"/>
            </a:pPr>
            <a:endParaRPr lang="zh-TW" altLang="zh-TW" sz="1600" b="1" dirty="0">
              <a:latin typeface="+mn-lt"/>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Times New Roman" panose="02020603050405020304" pitchFamily="18" charset="0"/>
              </a:rPr>
              <a:t>TEL: </a:t>
            </a:r>
            <a:r>
              <a:rPr lang="en-US" altLang="zh-TW" sz="1600" dirty="0">
                <a:latin typeface="+mn-lt"/>
                <a:ea typeface="微軟正黑體" panose="020B0604030504040204" pitchFamily="34" charset="-120"/>
                <a:sym typeface="Times New Roman" panose="02020603050405020304" pitchFamily="18" charset="0"/>
              </a:rPr>
              <a:t>3366-2059</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err="1">
                <a:latin typeface="+mn-lt"/>
                <a:ea typeface="微軟正黑體" panose="020B0604030504040204" pitchFamily="34" charset="-120"/>
                <a:sym typeface="標楷體" panose="03000509000000000000" pitchFamily="65" charset="-120"/>
              </a:rPr>
              <a:t>E-mail</a:t>
            </a:r>
            <a:r>
              <a:rPr lang="en-US" altLang="zh-TW" sz="1600" dirty="0" err="1">
                <a:latin typeface="+mn-lt"/>
                <a:ea typeface="微軟正黑體" panose="020B0604030504040204" pitchFamily="34" charset="-120"/>
                <a:sym typeface="標楷體" panose="03000509000000000000" pitchFamily="65" charset="-120"/>
              </a:rPr>
              <a:t>：</a:t>
            </a:r>
            <a:r>
              <a:rPr lang="en-US" altLang="zh-TW" sz="1600" dirty="0" err="1">
                <a:latin typeface="+mn-lt"/>
                <a:ea typeface="微軟正黑體" panose="020B0604030504040204" pitchFamily="34" charset="-120"/>
                <a:sym typeface="Times New Roman" panose="02020603050405020304" pitchFamily="18" charset="0"/>
              </a:rPr>
              <a:t>chinsen@ntu.edu.tw</a:t>
            </a:r>
            <a:endParaRPr lang="zh-TW" altLang="zh-TW" dirty="0">
              <a:latin typeface="+mn-lt"/>
              <a:ea typeface="微軟正黑體" panose="020B0604030504040204" pitchFamily="34" charset="-120"/>
            </a:endParaRPr>
          </a:p>
        </p:txBody>
      </p:sp>
      <p:pic>
        <p:nvPicPr>
          <p:cNvPr id="38" name="Google Shape;178;p8">
            <a:extLst>
              <a:ext uri="{FF2B5EF4-FFF2-40B4-BE49-F238E27FC236}">
                <a16:creationId xmlns:a16="http://schemas.microsoft.com/office/drawing/2014/main" id="{127D6255-8E9E-4554-8DE2-C25250488303}"/>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818" y="4819135"/>
            <a:ext cx="1800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79;p8">
            <a:extLst>
              <a:ext uri="{FF2B5EF4-FFF2-40B4-BE49-F238E27FC236}">
                <a16:creationId xmlns:a16="http://schemas.microsoft.com/office/drawing/2014/main" id="{098432F3-3B97-44D0-9C32-37DC283F3BD4}"/>
              </a:ext>
            </a:extLst>
          </p:cNvPr>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l="12475" r="12475"/>
          <a:stretch/>
        </p:blipFill>
        <p:spPr bwMode="auto">
          <a:xfrm>
            <a:off x="1027113" y="4859209"/>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Google Shape;138;p6">
            <a:extLst>
              <a:ext uri="{FF2B5EF4-FFF2-40B4-BE49-F238E27FC236}">
                <a16:creationId xmlns:a16="http://schemas.microsoft.com/office/drawing/2014/main" id="{D1C80813-EC8F-4972-803E-E0CE9645E2B4}"/>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19" name="object 4">
            <a:extLst>
              <a:ext uri="{FF2B5EF4-FFF2-40B4-BE49-F238E27FC236}">
                <a16:creationId xmlns:a16="http://schemas.microsoft.com/office/drawing/2014/main" id="{1334CBFB-F717-42CE-8ADE-ACE2157F87D2}"/>
              </a:ext>
            </a:extLst>
          </p:cNvPr>
          <p:cNvSpPr>
            <a:spLocks noChangeAspect="1" noChangeArrowheads="1"/>
          </p:cNvSpPr>
          <p:nvPr/>
        </p:nvSpPr>
        <p:spPr bwMode="auto">
          <a:xfrm>
            <a:off x="9183688" y="88900"/>
            <a:ext cx="2879725" cy="855663"/>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sp>
        <p:nvSpPr>
          <p:cNvPr id="2" name="文字方塊 1">
            <a:extLst>
              <a:ext uri="{FF2B5EF4-FFF2-40B4-BE49-F238E27FC236}">
                <a16:creationId xmlns:a16="http://schemas.microsoft.com/office/drawing/2014/main" id="{35117FB5-7F44-907A-715A-B9A3CBB4740A}"/>
              </a:ext>
            </a:extLst>
          </p:cNvPr>
          <p:cNvSpPr txBox="1"/>
          <p:nvPr/>
        </p:nvSpPr>
        <p:spPr>
          <a:xfrm>
            <a:off x="999537" y="412427"/>
            <a:ext cx="11250909" cy="584775"/>
          </a:xfrm>
          <a:prstGeom prst="rect">
            <a:avLst/>
          </a:prstGeom>
          <a:noFill/>
        </p:spPr>
        <p:txBody>
          <a:bodyPr wrap="square" rtlCol="0">
            <a:spAutoFit/>
          </a:bodyPr>
          <a:lstStyle/>
          <a:p>
            <a:r>
              <a:rPr lang="en-US" altLang="zh-TW" sz="3200" b="1" dirty="0">
                <a:ea typeface="Klee One SemiBold" pitchFamily="2" charset="-120"/>
                <a:cs typeface="Klee One SemiBold" pitchFamily="2" charset="-120"/>
              </a:rPr>
              <a:t>Center for Student Well-being</a:t>
            </a:r>
            <a:r>
              <a:rPr lang="zh-TW" altLang="en-US" sz="3200" b="1" dirty="0">
                <a:ea typeface="Klee One SemiBold" pitchFamily="2" charset="-120"/>
                <a:cs typeface="Klee One SemiBold" pitchFamily="2" charset="-120"/>
              </a:rPr>
              <a:t>　</a:t>
            </a:r>
            <a:r>
              <a:rPr lang="en-US" altLang="zh-TW" sz="3200" b="1" dirty="0">
                <a:ea typeface="Klee One SemiBold" pitchFamily="2" charset="-120"/>
                <a:cs typeface="Klee One SemiBold" pitchFamily="2" charset="-120"/>
              </a:rPr>
              <a:t>  Student Safety Center</a:t>
            </a:r>
            <a:r>
              <a:rPr lang="zh-TW" altLang="en-US" sz="3200" b="1" dirty="0">
                <a:ea typeface="Klee One SemiBold" pitchFamily="2" charset="-120"/>
                <a:cs typeface="Klee One SemiBold" pitchFamily="2" charset="-120"/>
              </a:rPr>
              <a:t>　　　</a:t>
            </a:r>
            <a:endParaRPr lang="en-US" altLang="zh-TW" sz="3200" b="1" dirty="0">
              <a:ea typeface="Klee One SemiBold" pitchFamily="2" charset="-120"/>
              <a:cs typeface="Klee One SemiBold" pitchFamily="2" charset="-120"/>
            </a:endParaRPr>
          </a:p>
        </p:txBody>
      </p:sp>
      <p:sp>
        <p:nvSpPr>
          <p:cNvPr id="3" name="文字方塊 2">
            <a:extLst>
              <a:ext uri="{FF2B5EF4-FFF2-40B4-BE49-F238E27FC236}">
                <a16:creationId xmlns:a16="http://schemas.microsoft.com/office/drawing/2014/main" id="{1DD23221-633F-A693-164D-11006F65C92E}"/>
              </a:ext>
            </a:extLst>
          </p:cNvPr>
          <p:cNvSpPr txBox="1"/>
          <p:nvPr/>
        </p:nvSpPr>
        <p:spPr>
          <a:xfrm rot="10800000">
            <a:off x="330025" y="1317033"/>
            <a:ext cx="553998" cy="1257717"/>
          </a:xfrm>
          <a:prstGeom prst="rect">
            <a:avLst/>
          </a:prstGeom>
          <a:noFill/>
        </p:spPr>
        <p:txBody>
          <a:bodyPr vert="eaVert" wrap="none" rtlCol="0">
            <a:spAutoFit/>
          </a:bodyPr>
          <a:lstStyle/>
          <a:p>
            <a:r>
              <a:rPr kumimoji="1" lang="en-US" altLang="zh-TW" sz="2400" dirty="0">
                <a:solidFill>
                  <a:srgbClr val="FF0000"/>
                </a:solidFill>
              </a:rPr>
              <a:t>Medicine</a:t>
            </a:r>
            <a:endParaRPr kumimoji="1" lang="zh-TW" altLang="en-US" sz="2400" dirty="0">
              <a:solidFill>
                <a:srgbClr val="FF0000"/>
              </a:solidFill>
            </a:endParaRPr>
          </a:p>
        </p:txBody>
      </p:sp>
      <p:sp>
        <p:nvSpPr>
          <p:cNvPr id="4" name="文字方塊 3">
            <a:extLst>
              <a:ext uri="{FF2B5EF4-FFF2-40B4-BE49-F238E27FC236}">
                <a16:creationId xmlns:a16="http://schemas.microsoft.com/office/drawing/2014/main" id="{47D31F44-4A88-AD36-1E34-E679DA700A5E}"/>
              </a:ext>
            </a:extLst>
          </p:cNvPr>
          <p:cNvSpPr txBox="1"/>
          <p:nvPr/>
        </p:nvSpPr>
        <p:spPr>
          <a:xfrm rot="10800000">
            <a:off x="41245" y="4824992"/>
            <a:ext cx="923330" cy="1824346"/>
          </a:xfrm>
          <a:prstGeom prst="rect">
            <a:avLst/>
          </a:prstGeom>
          <a:noFill/>
        </p:spPr>
        <p:txBody>
          <a:bodyPr vert="eaVert" wrap="none" rtlCol="0">
            <a:spAutoFit/>
          </a:bodyPr>
          <a:lstStyle/>
          <a:p>
            <a:pPr algn="ctr"/>
            <a:r>
              <a:rPr kumimoji="1" lang="en-US" altLang="zh-TW" sz="2400" dirty="0">
                <a:solidFill>
                  <a:srgbClr val="FF0000"/>
                </a:solidFill>
              </a:rPr>
              <a:t>Bioresources</a:t>
            </a:r>
          </a:p>
          <a:p>
            <a:pPr algn="ctr"/>
            <a:r>
              <a:rPr kumimoji="1" lang="en-US" altLang="zh-TW" sz="2400" dirty="0">
                <a:solidFill>
                  <a:srgbClr val="FF0000"/>
                </a:solidFill>
              </a:rPr>
              <a:t>&amp; Agriculture </a:t>
            </a:r>
            <a:endParaRPr kumimoji="1" lang="zh-TW" altLang="en-US" sz="2400" dirty="0">
              <a:solidFill>
                <a:srgbClr val="FF0000"/>
              </a:solidFill>
            </a:endParaRPr>
          </a:p>
        </p:txBody>
      </p:sp>
      <p:sp>
        <p:nvSpPr>
          <p:cNvPr id="5" name="文字方塊 4">
            <a:extLst>
              <a:ext uri="{FF2B5EF4-FFF2-40B4-BE49-F238E27FC236}">
                <a16:creationId xmlns:a16="http://schemas.microsoft.com/office/drawing/2014/main" id="{49BD7FCA-7628-84E1-13D5-FB6D67F0F487}"/>
              </a:ext>
            </a:extLst>
          </p:cNvPr>
          <p:cNvSpPr txBox="1"/>
          <p:nvPr/>
        </p:nvSpPr>
        <p:spPr>
          <a:xfrm rot="10800000">
            <a:off x="321152" y="3042822"/>
            <a:ext cx="553998" cy="1573508"/>
          </a:xfrm>
          <a:prstGeom prst="rect">
            <a:avLst/>
          </a:prstGeom>
          <a:noFill/>
        </p:spPr>
        <p:txBody>
          <a:bodyPr vert="eaVert" wrap="none" rtlCol="0">
            <a:spAutoFit/>
          </a:bodyPr>
          <a:lstStyle/>
          <a:p>
            <a:r>
              <a:rPr kumimoji="1" lang="en-US" altLang="zh-TW" sz="2400" dirty="0">
                <a:solidFill>
                  <a:srgbClr val="FF0000"/>
                </a:solidFill>
              </a:rPr>
              <a:t>Engineering</a:t>
            </a:r>
            <a:endParaRPr kumimoji="1" lang="zh-TW" altLang="en-US" sz="2400"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56;p7">
            <a:extLst>
              <a:ext uri="{FF2B5EF4-FFF2-40B4-BE49-F238E27FC236}">
                <a16:creationId xmlns:a16="http://schemas.microsoft.com/office/drawing/2014/main" id="{896BDF9F-4892-45C1-849D-4BBBD3AB42F8}"/>
              </a:ext>
            </a:extLst>
          </p:cNvPr>
          <p:cNvSpPr txBox="1">
            <a:spLocks noChangeArrowheads="1"/>
          </p:cNvSpPr>
          <p:nvPr/>
        </p:nvSpPr>
        <p:spPr bwMode="auto">
          <a:xfrm>
            <a:off x="-17253" y="-69009"/>
            <a:ext cx="904875" cy="6981403"/>
          </a:xfrm>
          <a:prstGeom prst="rect">
            <a:avLst/>
          </a:prstGeom>
          <a:solidFill>
            <a:srgbClr val="C0D6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0000"/>
              </a:buClr>
              <a:buSzPts val="4000"/>
              <a:buFont typeface="標楷體" panose="03000509000000000000" pitchFamily="65" charset="-120"/>
              <a:buNone/>
            </a:pPr>
            <a:endParaRPr lang="en-US" altLang="zh-TW" sz="20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0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11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0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a:p>
            <a:pPr algn="ctr" eaLnBrk="1" hangingPunct="1">
              <a:buClr>
                <a:srgbClr val="FF0000"/>
              </a:buClr>
              <a:buSzPts val="4000"/>
              <a:buFont typeface="標楷體" panose="03000509000000000000" pitchFamily="65" charset="-120"/>
              <a:buNone/>
            </a:pPr>
            <a:endParaRPr lang="en-US" altLang="zh-TW" sz="2000" b="1" dirty="0">
              <a:solidFill>
                <a:srgbClr val="FF0000"/>
              </a:solidFill>
              <a:latin typeface="微軟正黑體" panose="020B0604030504040204" pitchFamily="34" charset="-120"/>
              <a:ea typeface="微軟正黑體" panose="020B0604030504040204" pitchFamily="34" charset="-120"/>
              <a:sym typeface="標楷體" panose="03000509000000000000" pitchFamily="65" charset="-120"/>
            </a:endParaRPr>
          </a:p>
        </p:txBody>
      </p:sp>
      <p:cxnSp>
        <p:nvCxnSpPr>
          <p:cNvPr id="24" name="Google Shape;138;p6">
            <a:extLst>
              <a:ext uri="{FF2B5EF4-FFF2-40B4-BE49-F238E27FC236}">
                <a16:creationId xmlns:a16="http://schemas.microsoft.com/office/drawing/2014/main" id="{01CE3FBF-9AE1-464F-AD79-26608982BC55}"/>
              </a:ext>
            </a:extLst>
          </p:cNvPr>
          <p:cNvCxnSpPr>
            <a:cxnSpLocks noChangeShapeType="1"/>
          </p:cNvCxnSpPr>
          <p:nvPr/>
        </p:nvCxnSpPr>
        <p:spPr bwMode="auto">
          <a:xfrm>
            <a:off x="1020763" y="2922588"/>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cxnSp>
        <p:nvCxnSpPr>
          <p:cNvPr id="25" name="Google Shape;138;p6">
            <a:extLst>
              <a:ext uri="{FF2B5EF4-FFF2-40B4-BE49-F238E27FC236}">
                <a16:creationId xmlns:a16="http://schemas.microsoft.com/office/drawing/2014/main" id="{43C1CDBA-B1FC-4A4D-81F6-112E58040DDE}"/>
              </a:ext>
            </a:extLst>
          </p:cNvPr>
          <p:cNvCxnSpPr>
            <a:cxnSpLocks noChangeShapeType="1"/>
          </p:cNvCxnSpPr>
          <p:nvPr/>
        </p:nvCxnSpPr>
        <p:spPr bwMode="auto">
          <a:xfrm>
            <a:off x="1027113" y="4814759"/>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cxnSp>
        <p:nvCxnSpPr>
          <p:cNvPr id="26" name="Google Shape;143;p6">
            <a:extLst>
              <a:ext uri="{FF2B5EF4-FFF2-40B4-BE49-F238E27FC236}">
                <a16:creationId xmlns:a16="http://schemas.microsoft.com/office/drawing/2014/main" id="{12154FEE-A817-43ED-8223-D1D129FEED45}"/>
              </a:ext>
            </a:extLst>
          </p:cNvPr>
          <p:cNvCxnSpPr>
            <a:cxnSpLocks noChangeShapeType="1"/>
          </p:cNvCxnSpPr>
          <p:nvPr/>
        </p:nvCxnSpPr>
        <p:spPr bwMode="auto">
          <a:xfrm>
            <a:off x="1027113" y="6659434"/>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cxnSp>
        <p:nvCxnSpPr>
          <p:cNvPr id="32" name="Google Shape;253;p13">
            <a:extLst>
              <a:ext uri="{FF2B5EF4-FFF2-40B4-BE49-F238E27FC236}">
                <a16:creationId xmlns:a16="http://schemas.microsoft.com/office/drawing/2014/main" id="{83B47A0B-B526-4545-ABA0-428FEE5E56F6}"/>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pic>
        <p:nvPicPr>
          <p:cNvPr id="39" name="Google Shape;194;p9" descr="https://csw.ntu.edu.tw/wp-content/uploads/2022/03/IMG_3162.jpg">
            <a:extLst>
              <a:ext uri="{FF2B5EF4-FFF2-40B4-BE49-F238E27FC236}">
                <a16:creationId xmlns:a16="http://schemas.microsoft.com/office/drawing/2014/main" id="{008134E9-EE35-4566-BBCD-C756586DBDA9}"/>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11534" r="11534"/>
          <a:stretch/>
        </p:blipFill>
        <p:spPr bwMode="auto">
          <a:xfrm>
            <a:off x="1027113" y="107839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95;p9" descr="王潤身">
            <a:extLst>
              <a:ext uri="{FF2B5EF4-FFF2-40B4-BE49-F238E27FC236}">
                <a16:creationId xmlns:a16="http://schemas.microsoft.com/office/drawing/2014/main" id="{C36EA9DD-93E2-4937-8D28-B731F0736234}"/>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6311" y="1052219"/>
            <a:ext cx="1728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Google Shape;196;p9">
            <a:extLst>
              <a:ext uri="{FF2B5EF4-FFF2-40B4-BE49-F238E27FC236}">
                <a16:creationId xmlns:a16="http://schemas.microsoft.com/office/drawing/2014/main" id="{A0BFDEF0-1F05-4A10-A757-9A5CF3D448CF}"/>
              </a:ext>
            </a:extLst>
          </p:cNvPr>
          <p:cNvSpPr txBox="1">
            <a:spLocks noChangeArrowheads="1"/>
          </p:cNvSpPr>
          <p:nvPr/>
        </p:nvSpPr>
        <p:spPr bwMode="auto">
          <a:xfrm>
            <a:off x="8354602" y="1076391"/>
            <a:ext cx="3625304"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 altLang="zh-TW" sz="2400" b="1" dirty="0">
                <a:solidFill>
                  <a:srgbClr val="0070C0"/>
                </a:solidFill>
                <a:latin typeface="+mn-lt"/>
              </a:rPr>
              <a:t>Jun-Sheng</a:t>
            </a:r>
            <a:r>
              <a:rPr lang="zh-TW" altLang="en-US" sz="2400" b="1" dirty="0">
                <a:solidFill>
                  <a:srgbClr val="0070C0"/>
                </a:solidFill>
                <a:latin typeface="+mn-lt"/>
              </a:rPr>
              <a:t> </a:t>
            </a:r>
            <a:r>
              <a:rPr lang="en" altLang="zh-TW" sz="2400" b="1" dirty="0">
                <a:solidFill>
                  <a:srgbClr val="0070C0"/>
                </a:solidFill>
                <a:latin typeface="+mn-lt"/>
              </a:rPr>
              <a:t>Wang </a:t>
            </a:r>
            <a:r>
              <a:rPr lang="en" altLang="zh-TW" sz="1600" dirty="0">
                <a:latin typeface="+mn-lt"/>
              </a:rPr>
              <a:t>Senior Clerk</a:t>
            </a:r>
            <a:endParaRPr lang="zh-TW" altLang="zh-TW" sz="1600" dirty="0">
              <a:latin typeface="+mn-lt"/>
            </a:endParaRPr>
          </a:p>
          <a:p>
            <a:pPr eaLnBrk="1" hangingPunct="1">
              <a:buSzPts val="1600"/>
              <a:buFont typeface="Calibri" panose="020F0502020204030204" pitchFamily="34" charset="0"/>
              <a:buNone/>
            </a:pPr>
            <a:endParaRPr lang="zh-TW" altLang="zh-TW" sz="1600" b="1" dirty="0">
              <a:latin typeface="+mn-lt"/>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sym typeface="Times New Roman" panose="02020603050405020304" pitchFamily="18" charset="0"/>
              </a:rPr>
              <a:t>3366-2056</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err="1">
                <a:latin typeface="+mn-lt"/>
                <a:sym typeface="Times New Roman" panose="02020603050405020304" pitchFamily="18" charset="0"/>
              </a:rPr>
              <a:t>rsw@ntu.edu.tw</a:t>
            </a:r>
            <a:endParaRPr lang="zh-TW" altLang="zh-TW" dirty="0">
              <a:latin typeface="+mn-lt"/>
            </a:endParaRPr>
          </a:p>
        </p:txBody>
      </p:sp>
      <p:pic>
        <p:nvPicPr>
          <p:cNvPr id="43" name="Google Shape;260;p13" descr="吳建昌">
            <a:extLst>
              <a:ext uri="{FF2B5EF4-FFF2-40B4-BE49-F238E27FC236}">
                <a16:creationId xmlns:a16="http://schemas.microsoft.com/office/drawing/2014/main" id="{663B80DC-4A20-48DA-8A10-0B860C4EE32B}"/>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7790" y="2962294"/>
            <a:ext cx="17280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269;p13" descr="周之文">
            <a:extLst>
              <a:ext uri="{FF2B5EF4-FFF2-40B4-BE49-F238E27FC236}">
                <a16:creationId xmlns:a16="http://schemas.microsoft.com/office/drawing/2014/main" id="{77A22325-4879-4C68-BE02-D2B8D6A7DF50}"/>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6602" y="4825724"/>
            <a:ext cx="17280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Google Shape;270;p13">
            <a:extLst>
              <a:ext uri="{FF2B5EF4-FFF2-40B4-BE49-F238E27FC236}">
                <a16:creationId xmlns:a16="http://schemas.microsoft.com/office/drawing/2014/main" id="{C17262EF-2A06-46B6-B2DA-F25858CC75C6}"/>
              </a:ext>
            </a:extLst>
          </p:cNvPr>
          <p:cNvSpPr txBox="1">
            <a:spLocks noChangeArrowheads="1"/>
          </p:cNvSpPr>
          <p:nvPr/>
        </p:nvSpPr>
        <p:spPr bwMode="auto">
          <a:xfrm>
            <a:off x="8354602" y="4832580"/>
            <a:ext cx="3871904" cy="126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 altLang="zh-TW" sz="2400" b="1" dirty="0" err="1">
                <a:solidFill>
                  <a:srgbClr val="0070C0"/>
                </a:solidFill>
                <a:latin typeface="+mn-lt"/>
              </a:rPr>
              <a:t>Chih</a:t>
            </a:r>
            <a:r>
              <a:rPr lang="en" altLang="zh-TW" sz="2400" b="1" dirty="0">
                <a:solidFill>
                  <a:srgbClr val="0070C0"/>
                </a:solidFill>
                <a:latin typeface="+mn-lt"/>
              </a:rPr>
              <a:t>-Wen</a:t>
            </a:r>
            <a:r>
              <a:rPr lang="zh-TW" altLang="en-US" sz="2400" b="1" dirty="0">
                <a:solidFill>
                  <a:srgbClr val="0070C0"/>
                </a:solidFill>
                <a:latin typeface="+mn-lt"/>
              </a:rPr>
              <a:t> </a:t>
            </a:r>
            <a:r>
              <a:rPr lang="en" altLang="zh-TW" sz="2400" b="1" dirty="0">
                <a:solidFill>
                  <a:srgbClr val="0070C0"/>
                </a:solidFill>
                <a:latin typeface="+mn-lt"/>
              </a:rPr>
              <a:t>Chou </a:t>
            </a:r>
            <a:r>
              <a:rPr lang="en" altLang="zh-TW" sz="1600" dirty="0">
                <a:latin typeface="+mn-lt"/>
              </a:rPr>
              <a:t>Manager and Chief</a:t>
            </a:r>
            <a:endParaRPr lang="zh-TW" altLang="zh-TW" sz="1600" dirty="0">
              <a:latin typeface="+mn-lt"/>
              <a:ea typeface="微軟正黑體" panose="020B0604030504040204" pitchFamily="34" charset="-120"/>
            </a:endParaRPr>
          </a:p>
          <a:p>
            <a:pPr eaLnBrk="1" hangingPunct="1">
              <a:buSzPts val="2000"/>
              <a:buFont typeface="Calibri" panose="020F0502020204030204" pitchFamily="34" charset="0"/>
              <a:buNone/>
            </a:pPr>
            <a:endParaRPr lang="zh-TW" altLang="zh-TW" sz="2000" dirty="0">
              <a:latin typeface="+mn-lt"/>
              <a:ea typeface="微軟正黑體" panose="020B0604030504040204" pitchFamily="34" charset="-120"/>
              <a:sym typeface="DFKai-SB" panose="03000509000000000000" pitchFamily="65" charset="-120"/>
            </a:endParaRPr>
          </a:p>
          <a:p>
            <a:pPr>
              <a:buSzPts val="1600"/>
            </a:pPr>
            <a:r>
              <a:rPr lang="en-US" altLang="zh-TW" sz="1600" b="1" dirty="0">
                <a:latin typeface="+mn-lt"/>
                <a:ea typeface="微軟正黑體" panose="020B0604030504040204" pitchFamily="34" charset="-120"/>
                <a:sym typeface="Times New Roman" panose="02020603050405020304" pitchFamily="18" charset="0"/>
              </a:rPr>
              <a:t>TEL: </a:t>
            </a:r>
            <a:r>
              <a:rPr lang="en-US" altLang="zh-TW" sz="1600" dirty="0">
                <a:latin typeface="+mn-lt"/>
                <a:ea typeface="微軟正黑體" panose="020B0604030504040204" pitchFamily="34" charset="-120"/>
                <a:sym typeface="Times New Roman" panose="02020603050405020304" pitchFamily="18" charset="0"/>
              </a:rPr>
              <a:t>3366-2055</a:t>
            </a:r>
            <a:br>
              <a:rPr lang="en-US" altLang="zh-TW" sz="1600" b="1" dirty="0">
                <a:latin typeface="+mn-lt"/>
                <a:ea typeface="微軟正黑體" panose="020B0604030504040204" pitchFamily="34" charset="-120"/>
                <a:sym typeface="DFKai-SB" panose="03000509000000000000" pitchFamily="65" charset="-120"/>
              </a:rPr>
            </a:br>
            <a:r>
              <a:rPr lang="en-US" altLang="zh-TW" sz="1600" b="1" dirty="0">
                <a:latin typeface="+mn-lt"/>
                <a:ea typeface="微軟正黑體" panose="020B0604030504040204" pitchFamily="34" charset="-120"/>
                <a:sym typeface="DFKai-SB" panose="03000509000000000000" pitchFamily="65" charset="-120"/>
              </a:rPr>
              <a:t>E-mail: </a:t>
            </a:r>
            <a:r>
              <a:rPr lang="en-US" altLang="zh-TW" sz="1600" dirty="0" err="1">
                <a:latin typeface="+mn-lt"/>
                <a:ea typeface="微軟正黑體" panose="020B0604030504040204" pitchFamily="34" charset="-120"/>
                <a:sym typeface="Times New Roman" panose="02020603050405020304" pitchFamily="18" charset="0"/>
              </a:rPr>
              <a:t>jjw@ntu.edu.tw</a:t>
            </a:r>
            <a:endParaRPr lang="zh-TW" altLang="zh-TW" dirty="0">
              <a:latin typeface="+mn-lt"/>
              <a:ea typeface="微軟正黑體" panose="020B0604030504040204" pitchFamily="34" charset="-120"/>
            </a:endParaRPr>
          </a:p>
        </p:txBody>
      </p:sp>
      <p:cxnSp>
        <p:nvCxnSpPr>
          <p:cNvPr id="18" name="Google Shape;138;p6">
            <a:extLst>
              <a:ext uri="{FF2B5EF4-FFF2-40B4-BE49-F238E27FC236}">
                <a16:creationId xmlns:a16="http://schemas.microsoft.com/office/drawing/2014/main" id="{5C80622B-90F0-4D42-807E-838D229D692D}"/>
              </a:ext>
            </a:extLst>
          </p:cNvPr>
          <p:cNvCxnSpPr>
            <a:cxnSpLocks noChangeShapeType="1"/>
          </p:cNvCxnSpPr>
          <p:nvPr/>
        </p:nvCxnSpPr>
        <p:spPr bwMode="auto">
          <a:xfrm>
            <a:off x="1027113" y="1052513"/>
            <a:ext cx="10356850" cy="0"/>
          </a:xfrm>
          <a:prstGeom prst="straightConnector1">
            <a:avLst/>
          </a:prstGeom>
          <a:noFill/>
          <a:ln w="38100">
            <a:solidFill>
              <a:srgbClr val="C0D6C9"/>
            </a:solidFill>
            <a:miter lim="800000"/>
            <a:headEnd/>
            <a:tailEnd/>
          </a:ln>
          <a:extLst>
            <a:ext uri="{909E8E84-426E-40DD-AFC4-6F175D3DCCD1}">
              <a14:hiddenFill xmlns:a14="http://schemas.microsoft.com/office/drawing/2010/main">
                <a:noFill/>
              </a14:hiddenFill>
            </a:ext>
          </a:extLst>
        </p:spPr>
      </p:cxnSp>
      <p:sp>
        <p:nvSpPr>
          <p:cNvPr id="19" name="object 4">
            <a:extLst>
              <a:ext uri="{FF2B5EF4-FFF2-40B4-BE49-F238E27FC236}">
                <a16:creationId xmlns:a16="http://schemas.microsoft.com/office/drawing/2014/main" id="{163821E6-6DA7-419B-89BF-2AF0A2AB701C}"/>
              </a:ext>
            </a:extLst>
          </p:cNvPr>
          <p:cNvSpPr>
            <a:spLocks noChangeAspect="1" noChangeArrowheads="1"/>
          </p:cNvSpPr>
          <p:nvPr/>
        </p:nvSpPr>
        <p:spPr bwMode="auto">
          <a:xfrm>
            <a:off x="9183688" y="88900"/>
            <a:ext cx="2879725" cy="855663"/>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endParaRPr lang="zh-TW" altLang="zh-TW"/>
          </a:p>
        </p:txBody>
      </p:sp>
      <p:pic>
        <p:nvPicPr>
          <p:cNvPr id="3" name="圖片 2">
            <a:extLst>
              <a:ext uri="{FF2B5EF4-FFF2-40B4-BE49-F238E27FC236}">
                <a16:creationId xmlns:a16="http://schemas.microsoft.com/office/drawing/2014/main" id="{EC0A0F15-1835-45E8-1F60-BC2EAB6AB369}"/>
              </a:ext>
            </a:extLst>
          </p:cNvPr>
          <p:cNvPicPr>
            <a:picLocks noChangeAspect="1"/>
          </p:cNvPicPr>
          <p:nvPr/>
        </p:nvPicPr>
        <p:blipFill rotWithShape="1">
          <a:blip r:embed="rId8">
            <a:extLst>
              <a:ext uri="{28A0092B-C50C-407E-A947-70E740481C1C}">
                <a14:useLocalDpi xmlns:a14="http://schemas.microsoft.com/office/drawing/2010/main" val="0"/>
              </a:ext>
            </a:extLst>
          </a:blip>
          <a:srcRect l="13367" t="21030" r="13984" b="6320"/>
          <a:stretch/>
        </p:blipFill>
        <p:spPr>
          <a:xfrm>
            <a:off x="1055763" y="4836609"/>
            <a:ext cx="1785064" cy="1785064"/>
          </a:xfrm>
          <a:prstGeom prst="rect">
            <a:avLst/>
          </a:prstGeom>
        </p:spPr>
      </p:pic>
      <p:sp>
        <p:nvSpPr>
          <p:cNvPr id="4" name="Google Shape;259;p13">
            <a:extLst>
              <a:ext uri="{FF2B5EF4-FFF2-40B4-BE49-F238E27FC236}">
                <a16:creationId xmlns:a16="http://schemas.microsoft.com/office/drawing/2014/main" id="{29C62728-0CE0-02B3-9C96-9774D37ECA24}"/>
              </a:ext>
            </a:extLst>
          </p:cNvPr>
          <p:cNvSpPr txBox="1">
            <a:spLocks noChangeArrowheads="1"/>
          </p:cNvSpPr>
          <p:nvPr/>
        </p:nvSpPr>
        <p:spPr bwMode="auto">
          <a:xfrm>
            <a:off x="5401436" y="2968354"/>
            <a:ext cx="4731312"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 altLang="zh-TW" sz="2400" b="1" dirty="0" err="1">
                <a:solidFill>
                  <a:schemeClr val="accent1"/>
                </a:solidFill>
                <a:latin typeface="+mn-lt"/>
              </a:rPr>
              <a:t>Chien</a:t>
            </a:r>
            <a:r>
              <a:rPr lang="en" altLang="zh-TW" sz="2400" b="1" dirty="0">
                <a:solidFill>
                  <a:schemeClr val="accent1"/>
                </a:solidFill>
                <a:latin typeface="+mn-lt"/>
              </a:rPr>
              <a:t>-Chang</a:t>
            </a:r>
            <a:r>
              <a:rPr lang="zh-TW" altLang="en-US" sz="2400" b="1" dirty="0">
                <a:solidFill>
                  <a:schemeClr val="accent1"/>
                </a:solidFill>
                <a:latin typeface="+mn-lt"/>
              </a:rPr>
              <a:t> </a:t>
            </a:r>
            <a:r>
              <a:rPr lang="en" altLang="zh-TW" sz="2400" b="1" dirty="0">
                <a:solidFill>
                  <a:schemeClr val="accent1"/>
                </a:solidFill>
                <a:latin typeface="+mn-lt"/>
              </a:rPr>
              <a:t>Wu </a:t>
            </a:r>
            <a:r>
              <a:rPr lang="en" altLang="zh-TW" sz="1600" dirty="0">
                <a:latin typeface="+mn-lt"/>
              </a:rPr>
              <a:t>Associate Manager</a:t>
            </a:r>
            <a:endParaRPr lang="zh-TW" altLang="zh-TW" sz="1600" b="1" dirty="0">
              <a:latin typeface="+mn-lt"/>
              <a:ea typeface="微軟正黑體" panose="020B0604030504040204" pitchFamily="34" charset="-120"/>
              <a:sym typeface="DFKai-SB" panose="03000509000000000000" pitchFamily="65" charset="-120"/>
            </a:endParaRPr>
          </a:p>
          <a:p>
            <a:pPr eaLnBrk="1" hangingPunct="1">
              <a:buSzPts val="1600"/>
              <a:buFont typeface="DFKai-SB" panose="03000509000000000000" pitchFamily="65" charset="-120"/>
              <a:buNone/>
            </a:pPr>
            <a:endParaRPr lang="en-US" altLang="zh-TW" sz="1600" b="1" dirty="0">
              <a:latin typeface="+mn-lt"/>
              <a:ea typeface="微軟正黑體" panose="020B0604030504040204" pitchFamily="34" charset="-120"/>
              <a:sym typeface="DFKai-SB" panose="03000509000000000000" pitchFamily="65" charset="-120"/>
            </a:endParaRPr>
          </a:p>
          <a:p>
            <a:pPr eaLnBrk="1" hangingPunct="1">
              <a:buSzPts val="1600"/>
              <a:buFont typeface="DFKai-SB" panose="03000509000000000000" pitchFamily="65" charset="-120"/>
              <a:buNone/>
            </a:pPr>
            <a:r>
              <a:rPr lang="en-US" altLang="zh-TW" sz="1600" b="1" dirty="0">
                <a:solidFill>
                  <a:schemeClr val="tx1"/>
                </a:solidFill>
                <a:latin typeface="+mn-lt"/>
                <a:ea typeface="微軟正黑體" panose="020B0604030504040204" pitchFamily="34" charset="-120"/>
                <a:sym typeface="Times New Roman" panose="02020603050405020304" pitchFamily="18" charset="0"/>
              </a:rPr>
              <a:t>TEL: </a:t>
            </a:r>
            <a:r>
              <a:rPr lang="en-US" altLang="zh-TW" sz="1600" dirty="0">
                <a:latin typeface="+mn-lt"/>
                <a:ea typeface="微軟正黑體" panose="020B0604030504040204" pitchFamily="34" charset="-120"/>
                <a:sym typeface="Times New Roman" panose="02020603050405020304" pitchFamily="18" charset="0"/>
              </a:rPr>
              <a:t>3366-2060</a:t>
            </a:r>
            <a:br>
              <a:rPr lang="en-US" altLang="zh-TW" sz="1600" b="1" dirty="0">
                <a:latin typeface="+mn-lt"/>
                <a:ea typeface="微軟正黑體" panose="020B0604030504040204" pitchFamily="34" charset="-120"/>
                <a:sym typeface="DFKai-SB" panose="03000509000000000000" pitchFamily="65" charset="-120"/>
              </a:rPr>
            </a:br>
            <a:r>
              <a:rPr lang="en-US" altLang="zh-TW" sz="1600" b="1" dirty="0">
                <a:latin typeface="+mn-lt"/>
                <a:ea typeface="微軟正黑體" panose="020B0604030504040204" pitchFamily="34" charset="-120"/>
                <a:sym typeface="DFKai-SB" panose="03000509000000000000" pitchFamily="65" charset="-120"/>
              </a:rPr>
              <a:t>E-mail: </a:t>
            </a:r>
            <a:r>
              <a:rPr lang="en-US" altLang="zh-TW" sz="1600" dirty="0">
                <a:latin typeface="+mn-lt"/>
                <a:ea typeface="微軟正黑體" panose="020B0604030504040204" pitchFamily="34" charset="-120"/>
                <a:sym typeface="Times New Roman" panose="02020603050405020304" pitchFamily="18" charset="0"/>
              </a:rPr>
              <a:t>jackywu711007@ntu.edu.tw</a:t>
            </a:r>
            <a:endParaRPr lang="zh-TW" altLang="zh-TW" dirty="0">
              <a:latin typeface="+mn-lt"/>
              <a:ea typeface="微軟正黑體" panose="020B0604030504040204" pitchFamily="34" charset="-120"/>
            </a:endParaRPr>
          </a:p>
        </p:txBody>
      </p:sp>
      <p:sp>
        <p:nvSpPr>
          <p:cNvPr id="5" name="Google Shape;191;p9">
            <a:extLst>
              <a:ext uri="{FF2B5EF4-FFF2-40B4-BE49-F238E27FC236}">
                <a16:creationId xmlns:a16="http://schemas.microsoft.com/office/drawing/2014/main" id="{14847AD3-045C-8E18-6663-A7B7219203F0}"/>
              </a:ext>
            </a:extLst>
          </p:cNvPr>
          <p:cNvSpPr txBox="1">
            <a:spLocks noChangeArrowheads="1"/>
          </p:cNvSpPr>
          <p:nvPr/>
        </p:nvSpPr>
        <p:spPr bwMode="auto">
          <a:xfrm>
            <a:off x="2816920" y="4879785"/>
            <a:ext cx="4024358" cy="169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400" b="1" dirty="0">
                <a:solidFill>
                  <a:srgbClr val="0070C0"/>
                </a:solidFill>
                <a:latin typeface="+mn-lt"/>
                <a:ea typeface="微軟正黑體" panose="020B0604030504040204" pitchFamily="34" charset="-120"/>
                <a:sym typeface="標楷體" panose="03000509000000000000" pitchFamily="65" charset="-120"/>
              </a:rPr>
              <a:t>Tzu-Ming</a:t>
            </a:r>
            <a:r>
              <a:rPr lang="zh-TW" altLang="en-US" sz="2400" b="1" dirty="0">
                <a:solidFill>
                  <a:srgbClr val="0070C0"/>
                </a:solidFill>
                <a:latin typeface="+mn-lt"/>
                <a:ea typeface="微軟正黑體" panose="020B0604030504040204" pitchFamily="34" charset="-120"/>
                <a:sym typeface="標楷體" panose="03000509000000000000" pitchFamily="65" charset="-120"/>
              </a:rPr>
              <a:t> </a:t>
            </a:r>
            <a:r>
              <a:rPr lang="en-US" altLang="zh-TW" sz="2400" b="1" dirty="0">
                <a:solidFill>
                  <a:srgbClr val="0070C0"/>
                </a:solidFill>
                <a:latin typeface="+mn-lt"/>
                <a:ea typeface="微軟正黑體" panose="020B0604030504040204" pitchFamily="34" charset="-120"/>
                <a:sym typeface="標楷體" panose="03000509000000000000" pitchFamily="65" charset="-120"/>
              </a:rPr>
              <a:t>Lin</a:t>
            </a:r>
            <a:r>
              <a:rPr lang="en-US" altLang="zh-TW" sz="2400" b="1" dirty="0">
                <a:solidFill>
                  <a:schemeClr val="tx1"/>
                </a:solidFill>
                <a:latin typeface="+mn-lt"/>
                <a:ea typeface="微軟正黑體" panose="020B0604030504040204" pitchFamily="34" charset="-120"/>
                <a:sym typeface="標楷體" panose="03000509000000000000" pitchFamily="65" charset="-120"/>
              </a:rPr>
              <a:t> </a:t>
            </a:r>
            <a:r>
              <a:rPr lang="en-US" altLang="zh-TW" sz="1800" dirty="0">
                <a:solidFill>
                  <a:schemeClr val="tx1"/>
                </a:solidFill>
                <a:latin typeface="+mn-lt"/>
                <a:ea typeface="微軟正黑體" panose="020B0604030504040204" pitchFamily="34" charset="-120"/>
                <a:sym typeface="標楷體" panose="03000509000000000000" pitchFamily="65" charset="-120"/>
              </a:rPr>
              <a:t>Consulting </a:t>
            </a:r>
            <a:r>
              <a:rPr lang="en-US" altLang="zh-TW" sz="1800" dirty="0">
                <a:latin typeface="+mn-lt"/>
                <a:ea typeface="微軟正黑體" panose="020B0604030504040204" pitchFamily="34" charset="-120"/>
                <a:sym typeface="標楷體" panose="03000509000000000000" pitchFamily="65" charset="-120"/>
              </a:rPr>
              <a:t>Specialist</a:t>
            </a:r>
            <a:endParaRPr lang="zh-TW" altLang="zh-TW" sz="1600" b="1" dirty="0">
              <a:latin typeface="+mn-lt"/>
              <a:ea typeface="微軟正黑體" panose="020B0604030504040204" pitchFamily="34" charset="-120"/>
              <a:sym typeface="標楷體" panose="03000509000000000000" pitchFamily="65" charset="-120"/>
            </a:endParaRPr>
          </a:p>
          <a:p>
            <a:pPr>
              <a:buSzPts val="1600"/>
            </a:pPr>
            <a:r>
              <a:rPr lang="en-US" altLang="zh-TW" sz="1600" b="1" dirty="0">
                <a:latin typeface="+mn-lt"/>
                <a:ea typeface="微軟正黑體" panose="020B0604030504040204" pitchFamily="34" charset="-120"/>
                <a:sym typeface="標楷體" panose="03000509000000000000" pitchFamily="65" charset="-120"/>
              </a:rPr>
              <a:t>Location: </a:t>
            </a:r>
            <a:r>
              <a:rPr lang="en-US" altLang="zh-TW" sz="1600" dirty="0">
                <a:latin typeface="+mn-lt"/>
                <a:ea typeface="微軟正黑體" panose="020B0604030504040204" pitchFamily="34" charset="-120"/>
                <a:sym typeface="標楷體" panose="03000509000000000000" pitchFamily="65" charset="-120"/>
              </a:rPr>
              <a:t>7F, </a:t>
            </a:r>
            <a:r>
              <a:rPr lang="en" altLang="zh-TW" sz="1600" dirty="0">
                <a:latin typeface="+mn-lt"/>
              </a:rPr>
              <a:t>Barry Lam Hall</a:t>
            </a:r>
            <a:endParaRPr lang="en-US" altLang="zh-TW" sz="1600" dirty="0">
              <a:latin typeface="+mn-lt"/>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Office hours: </a:t>
            </a:r>
          </a:p>
          <a:p>
            <a:pPr eaLnBrk="1" hangingPunct="1">
              <a:buSzPts val="1600"/>
              <a:buFont typeface="標楷體" panose="03000509000000000000" pitchFamily="65" charset="-120"/>
              <a:buNone/>
            </a:pPr>
            <a:r>
              <a:rPr lang="en-US" altLang="zh-TW" sz="1600" dirty="0">
                <a:latin typeface="+mn-lt"/>
                <a:ea typeface="微軟正黑體" panose="020B0604030504040204" pitchFamily="34" charset="-120"/>
                <a:sym typeface="標楷體" panose="03000509000000000000" pitchFamily="65" charset="-120"/>
              </a:rPr>
              <a:t>Mon., Tue., Wed., Fri. 09:00-17:00</a:t>
            </a:r>
            <a:endParaRPr lang="zh-TW" altLang="zh-TW" dirty="0">
              <a:latin typeface="+mn-lt"/>
            </a:endParaRPr>
          </a:p>
          <a:p>
            <a:pPr>
              <a:buSzPts val="1600"/>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ea typeface="微軟正黑體" panose="020B0604030504040204" pitchFamily="34" charset="-120"/>
                <a:sym typeface="標楷體" panose="03000509000000000000" pitchFamily="65" charset="-120"/>
              </a:rPr>
              <a:t>3366-1929</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a:latin typeface="+mn-lt"/>
                <a:ea typeface="微軟正黑體" panose="020B0604030504040204" pitchFamily="34" charset="-120"/>
                <a:sym typeface="Times New Roman" panose="02020603050405020304" pitchFamily="18" charset="0"/>
              </a:rPr>
              <a:t>minglin</a:t>
            </a:r>
            <a:r>
              <a:rPr lang="en-US" altLang="zh-TW" sz="1600" dirty="0">
                <a:latin typeface="+mn-lt"/>
                <a:sym typeface="Times New Roman" panose="02020603050405020304" pitchFamily="18" charset="0"/>
              </a:rPr>
              <a:t>@ntu.edu.tw</a:t>
            </a:r>
            <a:endParaRPr lang="zh-TW" altLang="zh-TW" dirty="0">
              <a:latin typeface="+mn-lt"/>
            </a:endParaRPr>
          </a:p>
        </p:txBody>
      </p:sp>
      <p:sp>
        <p:nvSpPr>
          <p:cNvPr id="6" name="Google Shape;191;p9">
            <a:extLst>
              <a:ext uri="{FF2B5EF4-FFF2-40B4-BE49-F238E27FC236}">
                <a16:creationId xmlns:a16="http://schemas.microsoft.com/office/drawing/2014/main" id="{69C80EFD-1CCA-6BB3-CC9A-0293C2385CDC}"/>
              </a:ext>
            </a:extLst>
          </p:cNvPr>
          <p:cNvSpPr txBox="1">
            <a:spLocks noChangeArrowheads="1"/>
          </p:cNvSpPr>
          <p:nvPr/>
        </p:nvSpPr>
        <p:spPr bwMode="auto">
          <a:xfrm>
            <a:off x="2789068" y="997203"/>
            <a:ext cx="4024358" cy="193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70C0"/>
              </a:buClr>
              <a:buSzPts val="3000"/>
            </a:pPr>
            <a:r>
              <a:rPr lang="en-US" altLang="zh-TW" sz="2400" b="1" dirty="0">
                <a:solidFill>
                  <a:srgbClr val="0070C0"/>
                </a:solidFill>
                <a:latin typeface="+mn-lt"/>
                <a:ea typeface="微軟正黑體" panose="020B0604030504040204" pitchFamily="34" charset="-120"/>
                <a:sym typeface="標楷體" panose="03000509000000000000" pitchFamily="65" charset="-120"/>
              </a:rPr>
              <a:t>Yu-Hao</a:t>
            </a:r>
            <a:r>
              <a:rPr lang="en-US" altLang="zh-TW" sz="2400" b="1" dirty="0">
                <a:solidFill>
                  <a:schemeClr val="tx1"/>
                </a:solidFill>
                <a:latin typeface="+mn-lt"/>
                <a:ea typeface="微軟正黑體" panose="020B0604030504040204" pitchFamily="34" charset="-120"/>
                <a:sym typeface="標楷體" panose="03000509000000000000" pitchFamily="65" charset="-120"/>
              </a:rPr>
              <a:t> </a:t>
            </a:r>
            <a:r>
              <a:rPr lang="en-US" altLang="zh-TW" sz="2400" b="1" dirty="0">
                <a:solidFill>
                  <a:srgbClr val="0070C0"/>
                </a:solidFill>
                <a:latin typeface="+mn-lt"/>
                <a:ea typeface="微軟正黑體" panose="020B0604030504040204" pitchFamily="34" charset="-120"/>
                <a:sym typeface="標楷體" panose="03000509000000000000" pitchFamily="65" charset="-120"/>
              </a:rPr>
              <a:t>Tseng </a:t>
            </a:r>
            <a:r>
              <a:rPr lang="en-US" altLang="zh-TW" sz="1800" dirty="0">
                <a:solidFill>
                  <a:schemeClr val="tx1"/>
                </a:solidFill>
                <a:latin typeface="+mn-lt"/>
                <a:ea typeface="微軟正黑體" panose="020B0604030504040204" pitchFamily="34" charset="-120"/>
                <a:sym typeface="標楷體" panose="03000509000000000000" pitchFamily="65" charset="-120"/>
              </a:rPr>
              <a:t>Consulting </a:t>
            </a:r>
            <a:r>
              <a:rPr lang="en-US" altLang="zh-TW" sz="1800" dirty="0">
                <a:latin typeface="+mn-lt"/>
                <a:ea typeface="微軟正黑體" panose="020B0604030504040204" pitchFamily="34" charset="-120"/>
                <a:sym typeface="標楷體" panose="03000509000000000000" pitchFamily="65" charset="-120"/>
              </a:rPr>
              <a:t>Specialist</a:t>
            </a:r>
            <a:endParaRPr lang="zh-TW" altLang="zh-TW" sz="1600" b="1" dirty="0">
              <a:latin typeface="+mn-lt"/>
              <a:ea typeface="微軟正黑體" panose="020B0604030504040204" pitchFamily="34" charset="-120"/>
              <a:sym typeface="標楷體" panose="03000509000000000000" pitchFamily="65" charset="-120"/>
            </a:endParaRPr>
          </a:p>
          <a:p>
            <a:pPr>
              <a:buSzPts val="1600"/>
            </a:pPr>
            <a:r>
              <a:rPr lang="en-US" altLang="zh-TW" sz="1600" b="1" dirty="0">
                <a:latin typeface="+mn-lt"/>
                <a:ea typeface="微軟正黑體" panose="020B0604030504040204" pitchFamily="34" charset="-120"/>
                <a:sym typeface="標楷體" panose="03000509000000000000" pitchFamily="65" charset="-120"/>
              </a:rPr>
              <a:t>Location: </a:t>
            </a:r>
            <a:r>
              <a:rPr lang="en-US" altLang="zh-TW" sz="1600" dirty="0">
                <a:latin typeface="+mn-lt"/>
                <a:ea typeface="微軟正黑體" panose="020B0604030504040204" pitchFamily="34" charset="-120"/>
                <a:sym typeface="標楷體" panose="03000509000000000000" pitchFamily="65" charset="-120"/>
              </a:rPr>
              <a:t>Room B106, B1, </a:t>
            </a:r>
            <a:r>
              <a:rPr lang="en" altLang="zh-TW" sz="1600" dirty="0">
                <a:latin typeface="+mn-lt"/>
              </a:rPr>
              <a:t>Building 1, College of Management</a:t>
            </a:r>
            <a:endParaRPr lang="en-US" altLang="zh-TW" sz="1600" b="1" dirty="0">
              <a:latin typeface="+mn-lt"/>
              <a:ea typeface="微軟正黑體" panose="020B0604030504040204" pitchFamily="34" charset="-120"/>
              <a:sym typeface="標楷體" panose="03000509000000000000" pitchFamily="65" charset="-120"/>
            </a:endParaRPr>
          </a:p>
          <a:p>
            <a:pPr eaLnBrk="1" hangingPunct="1">
              <a:buSzPts val="1600"/>
              <a:buFont typeface="標楷體" panose="03000509000000000000" pitchFamily="65" charset="-120"/>
              <a:buNone/>
            </a:pPr>
            <a:r>
              <a:rPr lang="en-US" altLang="zh-TW" sz="1600" b="1" dirty="0">
                <a:latin typeface="+mn-lt"/>
                <a:ea typeface="微軟正黑體" panose="020B0604030504040204" pitchFamily="34" charset="-120"/>
                <a:sym typeface="標楷體" panose="03000509000000000000" pitchFamily="65" charset="-120"/>
              </a:rPr>
              <a:t>Office hours: </a:t>
            </a:r>
          </a:p>
          <a:p>
            <a:pPr eaLnBrk="1" hangingPunct="1">
              <a:buSzPts val="1600"/>
              <a:buFont typeface="標楷體" panose="03000509000000000000" pitchFamily="65" charset="-120"/>
              <a:buNone/>
            </a:pPr>
            <a:r>
              <a:rPr lang="en-US" altLang="zh-TW" sz="1600" dirty="0">
                <a:latin typeface="+mn-lt"/>
                <a:ea typeface="微軟正黑體" panose="020B0604030504040204" pitchFamily="34" charset="-120"/>
                <a:sym typeface="標楷體" panose="03000509000000000000" pitchFamily="65" charset="-120"/>
              </a:rPr>
              <a:t>Mon., </a:t>
            </a:r>
            <a:r>
              <a:rPr lang="en-US" altLang="zh-TW" sz="1600" dirty="0" err="1">
                <a:latin typeface="+mn-lt"/>
                <a:ea typeface="微軟正黑體" panose="020B0604030504040204" pitchFamily="34" charset="-120"/>
                <a:sym typeface="標楷體" panose="03000509000000000000" pitchFamily="65" charset="-120"/>
              </a:rPr>
              <a:t>Tue.,Wed</a:t>
            </a:r>
            <a:r>
              <a:rPr lang="en-US" altLang="zh-TW" sz="1600" dirty="0">
                <a:latin typeface="+mn-lt"/>
                <a:ea typeface="微軟正黑體" panose="020B0604030504040204" pitchFamily="34" charset="-120"/>
                <a:sym typeface="標楷體" panose="03000509000000000000" pitchFamily="65" charset="-120"/>
              </a:rPr>
              <a:t>., Fri. 09:00-17:00</a:t>
            </a:r>
            <a:endParaRPr lang="zh-TW" altLang="zh-TW" dirty="0">
              <a:latin typeface="+mn-lt"/>
            </a:endParaRPr>
          </a:p>
          <a:p>
            <a:pPr>
              <a:buSzPts val="1600"/>
            </a:pPr>
            <a:r>
              <a:rPr lang="en-US" altLang="zh-TW" sz="1600" b="1" dirty="0">
                <a:latin typeface="+mn-lt"/>
                <a:ea typeface="微軟正黑體" panose="020B0604030504040204" pitchFamily="34" charset="-120"/>
                <a:sym typeface="標楷體" panose="03000509000000000000" pitchFamily="65" charset="-120"/>
              </a:rPr>
              <a:t>TEL: </a:t>
            </a:r>
            <a:r>
              <a:rPr lang="en-US" altLang="zh-TW" sz="1600" dirty="0">
                <a:latin typeface="+mn-lt"/>
                <a:sym typeface="Times New Roman" panose="02020603050405020304" pitchFamily="18" charset="0"/>
              </a:rPr>
              <a:t>3366-9017</a:t>
            </a:r>
            <a:br>
              <a:rPr lang="en-US" altLang="zh-TW" sz="1600" b="1" dirty="0">
                <a:latin typeface="+mn-lt"/>
                <a:ea typeface="微軟正黑體" panose="020B0604030504040204" pitchFamily="34" charset="-120"/>
                <a:sym typeface="標楷體" panose="03000509000000000000" pitchFamily="65" charset="-120"/>
              </a:rPr>
            </a:br>
            <a:r>
              <a:rPr lang="en-US" altLang="zh-TW" sz="1600" b="1" dirty="0">
                <a:latin typeface="+mn-lt"/>
                <a:ea typeface="微軟正黑體" panose="020B0604030504040204" pitchFamily="34" charset="-120"/>
                <a:sym typeface="標楷體" panose="03000509000000000000" pitchFamily="65" charset="-120"/>
              </a:rPr>
              <a:t>E-mail: </a:t>
            </a:r>
            <a:r>
              <a:rPr lang="en-US" altLang="zh-TW" sz="1600" dirty="0">
                <a:latin typeface="+mn-lt"/>
                <a:sym typeface="Times New Roman" panose="02020603050405020304" pitchFamily="18" charset="0"/>
              </a:rPr>
              <a:t>yhtseng1111@ntu.edu.tw</a:t>
            </a:r>
            <a:endParaRPr lang="zh-TW" altLang="zh-TW" dirty="0">
              <a:latin typeface="+mn-lt"/>
            </a:endParaRPr>
          </a:p>
        </p:txBody>
      </p:sp>
      <p:sp>
        <p:nvSpPr>
          <p:cNvPr id="2" name="文字方塊 1">
            <a:extLst>
              <a:ext uri="{FF2B5EF4-FFF2-40B4-BE49-F238E27FC236}">
                <a16:creationId xmlns:a16="http://schemas.microsoft.com/office/drawing/2014/main" id="{12C3E47C-708F-CB06-BE0F-54C68F1CA028}"/>
              </a:ext>
            </a:extLst>
          </p:cNvPr>
          <p:cNvSpPr txBox="1"/>
          <p:nvPr/>
        </p:nvSpPr>
        <p:spPr>
          <a:xfrm rot="10800000">
            <a:off x="330025" y="1061674"/>
            <a:ext cx="553998" cy="1768433"/>
          </a:xfrm>
          <a:prstGeom prst="rect">
            <a:avLst/>
          </a:prstGeom>
          <a:noFill/>
        </p:spPr>
        <p:txBody>
          <a:bodyPr vert="eaVert" wrap="none" rtlCol="0">
            <a:spAutoFit/>
          </a:bodyPr>
          <a:lstStyle/>
          <a:p>
            <a:r>
              <a:rPr kumimoji="1" lang="en-US" altLang="zh-TW" sz="2400" dirty="0">
                <a:solidFill>
                  <a:srgbClr val="FF0000"/>
                </a:solidFill>
              </a:rPr>
              <a:t>Management</a:t>
            </a:r>
            <a:endParaRPr kumimoji="1" lang="zh-TW" altLang="en-US" sz="2400" dirty="0">
              <a:solidFill>
                <a:srgbClr val="FF0000"/>
              </a:solidFill>
            </a:endParaRPr>
          </a:p>
        </p:txBody>
      </p:sp>
      <p:sp>
        <p:nvSpPr>
          <p:cNvPr id="7" name="文字方塊 6">
            <a:extLst>
              <a:ext uri="{FF2B5EF4-FFF2-40B4-BE49-F238E27FC236}">
                <a16:creationId xmlns:a16="http://schemas.microsoft.com/office/drawing/2014/main" id="{CD95D9F8-D390-37C9-900D-ADFE1FE63BF8}"/>
              </a:ext>
            </a:extLst>
          </p:cNvPr>
          <p:cNvSpPr txBox="1"/>
          <p:nvPr/>
        </p:nvSpPr>
        <p:spPr>
          <a:xfrm rot="10800000">
            <a:off x="83105" y="4762294"/>
            <a:ext cx="738664" cy="2105384"/>
          </a:xfrm>
          <a:prstGeom prst="rect">
            <a:avLst/>
          </a:prstGeom>
          <a:noFill/>
        </p:spPr>
        <p:txBody>
          <a:bodyPr vert="eaVert" wrap="none" rtlCol="0">
            <a:spAutoFit/>
          </a:bodyPr>
          <a:lstStyle/>
          <a:p>
            <a:pPr algn="ctr"/>
            <a:r>
              <a:rPr kumimoji="1" lang="en-US" altLang="zh-TW" dirty="0">
                <a:solidFill>
                  <a:srgbClr val="FF0000"/>
                </a:solidFill>
              </a:rPr>
              <a:t>Electrical Engineering</a:t>
            </a:r>
          </a:p>
          <a:p>
            <a:pPr algn="ctr"/>
            <a:r>
              <a:rPr kumimoji="1" lang="en-US" altLang="zh-TW" dirty="0">
                <a:solidFill>
                  <a:srgbClr val="FF0000"/>
                </a:solidFill>
              </a:rPr>
              <a:t>&amp; computer science </a:t>
            </a:r>
            <a:endParaRPr kumimoji="1" lang="zh-TW" altLang="en-US" dirty="0">
              <a:solidFill>
                <a:srgbClr val="FF0000"/>
              </a:solidFill>
            </a:endParaRPr>
          </a:p>
        </p:txBody>
      </p:sp>
      <p:sp>
        <p:nvSpPr>
          <p:cNvPr id="8" name="文字方塊 7">
            <a:extLst>
              <a:ext uri="{FF2B5EF4-FFF2-40B4-BE49-F238E27FC236}">
                <a16:creationId xmlns:a16="http://schemas.microsoft.com/office/drawing/2014/main" id="{0D2DAC7E-4887-B8EE-B695-7346CB4ABA42}"/>
              </a:ext>
            </a:extLst>
          </p:cNvPr>
          <p:cNvSpPr txBox="1"/>
          <p:nvPr/>
        </p:nvSpPr>
        <p:spPr>
          <a:xfrm rot="10800000">
            <a:off x="330026" y="3025847"/>
            <a:ext cx="553998" cy="1672894"/>
          </a:xfrm>
          <a:prstGeom prst="rect">
            <a:avLst/>
          </a:prstGeom>
          <a:noFill/>
        </p:spPr>
        <p:txBody>
          <a:bodyPr vert="eaVert" wrap="none" rtlCol="0">
            <a:spAutoFit/>
          </a:bodyPr>
          <a:lstStyle/>
          <a:p>
            <a:r>
              <a:rPr kumimoji="1" lang="en-US" altLang="zh-TW" sz="2400" dirty="0">
                <a:solidFill>
                  <a:srgbClr val="FF0000"/>
                </a:solidFill>
              </a:rPr>
              <a:t>Pubic Health</a:t>
            </a:r>
            <a:endParaRPr kumimoji="1" lang="zh-TW" altLang="en-US" sz="2400" dirty="0">
              <a:solidFill>
                <a:srgbClr val="FF0000"/>
              </a:solidFill>
            </a:endParaRPr>
          </a:p>
        </p:txBody>
      </p:sp>
      <p:sp>
        <p:nvSpPr>
          <p:cNvPr id="9" name="文字方塊 8">
            <a:extLst>
              <a:ext uri="{FF2B5EF4-FFF2-40B4-BE49-F238E27FC236}">
                <a16:creationId xmlns:a16="http://schemas.microsoft.com/office/drawing/2014/main" id="{6D18FA14-D6B5-5C5A-FC9C-868E823BD6F0}"/>
              </a:ext>
            </a:extLst>
          </p:cNvPr>
          <p:cNvSpPr txBox="1"/>
          <p:nvPr/>
        </p:nvSpPr>
        <p:spPr>
          <a:xfrm>
            <a:off x="999537" y="412427"/>
            <a:ext cx="11250909" cy="584775"/>
          </a:xfrm>
          <a:prstGeom prst="rect">
            <a:avLst/>
          </a:prstGeom>
          <a:noFill/>
        </p:spPr>
        <p:txBody>
          <a:bodyPr wrap="square" rtlCol="0">
            <a:spAutoFit/>
          </a:bodyPr>
          <a:lstStyle/>
          <a:p>
            <a:r>
              <a:rPr lang="en-US" altLang="zh-TW" sz="3200" b="1" dirty="0">
                <a:ea typeface="Klee One SemiBold" pitchFamily="2" charset="-120"/>
                <a:cs typeface="Klee One SemiBold" pitchFamily="2" charset="-120"/>
              </a:rPr>
              <a:t>Center for Student Well-being</a:t>
            </a:r>
            <a:r>
              <a:rPr lang="zh-TW" altLang="en-US" sz="3200" b="1" dirty="0">
                <a:ea typeface="Klee One SemiBold" pitchFamily="2" charset="-120"/>
                <a:cs typeface="Klee One SemiBold" pitchFamily="2" charset="-120"/>
              </a:rPr>
              <a:t>　</a:t>
            </a:r>
            <a:r>
              <a:rPr lang="en-US" altLang="zh-TW" sz="3200" b="1" dirty="0">
                <a:ea typeface="Klee One SemiBold" pitchFamily="2" charset="-120"/>
                <a:cs typeface="Klee One SemiBold" pitchFamily="2" charset="-120"/>
              </a:rPr>
              <a:t>  Student Safety Center</a:t>
            </a:r>
            <a:r>
              <a:rPr lang="zh-TW" altLang="en-US" sz="3200" b="1" dirty="0">
                <a:ea typeface="Klee One SemiBold" pitchFamily="2" charset="-120"/>
                <a:cs typeface="Klee One SemiBold" pitchFamily="2" charset="-120"/>
              </a:rPr>
              <a:t>　　　</a:t>
            </a:r>
            <a:endParaRPr lang="en-US" altLang="zh-TW" sz="3200" b="1" dirty="0">
              <a:ea typeface="Klee One SemiBold" pitchFamily="2" charset="-120"/>
              <a:cs typeface="Klee One SemiBold" pitchFamily="2" charset="-120"/>
            </a:endParaRPr>
          </a:p>
        </p:txBody>
      </p:sp>
    </p:spTree>
    <p:extLst>
      <p:ext uri="{BB962C8B-B14F-4D97-AF65-F5344CB8AC3E}">
        <p14:creationId xmlns:p14="http://schemas.microsoft.com/office/powerpoint/2010/main" val="2472149918"/>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6081</TotalTime>
  <Words>1758</Words>
  <Application>Microsoft Office PowerPoint</Application>
  <PresentationFormat>寬螢幕</PresentationFormat>
  <Paragraphs>216</Paragraphs>
  <Slides>12</Slides>
  <Notes>12</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12</vt:i4>
      </vt:variant>
    </vt:vector>
  </HeadingPairs>
  <TitlesOfParts>
    <vt:vector size="24" baseType="lpstr">
      <vt:lpstr>Klee One SemiBold</vt:lpstr>
      <vt:lpstr>Yuanti TC</vt:lpstr>
      <vt:lpstr>Microsoft JhengHei</vt:lpstr>
      <vt:lpstr>Microsoft JhengHei</vt:lpstr>
      <vt:lpstr>新細明體</vt:lpstr>
      <vt:lpstr>DFKai-SB</vt:lpstr>
      <vt:lpstr>DFKai-SB</vt:lpstr>
      <vt:lpstr>Arial</vt:lpstr>
      <vt:lpstr>Calibri</vt:lpstr>
      <vt:lpstr>Calibri Light</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管管</dc:creator>
  <cp:lastModifiedBy>林宜均</cp:lastModifiedBy>
  <cp:revision>205</cp:revision>
  <cp:lastPrinted>2022-03-24T08:45:10Z</cp:lastPrinted>
  <dcterms:created xsi:type="dcterms:W3CDTF">2021-09-17T06:17:04Z</dcterms:created>
  <dcterms:modified xsi:type="dcterms:W3CDTF">2022-10-15T07:10:52Z</dcterms:modified>
</cp:coreProperties>
</file>